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4630400" cy="8229600"/>
  <p:notesSz cx="8229600" cy="14630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5" d="100"/>
          <a:sy n="75" d="100"/>
        </p:scale>
        <p:origin x="132"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521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openxmlformats.org/officeDocument/2006/relationships/hyperlink" Target="https://www.youtube.com/watch?v=ZpMENE3iQeY" TargetMode="Externa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6401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Cloud Computing para Inteligencia Artificial</a:t>
            </a:r>
            <a:endParaRPr lang="en-US" sz="4450" dirty="0"/>
          </a:p>
        </p:txBody>
      </p:sp>
      <p:sp>
        <p:nvSpPr>
          <p:cNvPr id="4" name="Text 1"/>
          <p:cNvSpPr/>
          <p:nvPr/>
        </p:nvSpPr>
        <p:spPr>
          <a:xfrm>
            <a:off x="793790" y="4321731"/>
            <a:ext cx="7556421" cy="725805"/>
          </a:xfrm>
          <a:prstGeom prst="rect">
            <a:avLst/>
          </a:prstGeom>
          <a:noFill/>
          <a:ln/>
        </p:spPr>
        <p:txBody>
          <a:bodyPr wrap="square" lIns="0" tIns="0" rIns="0" bIns="0" rtlCol="0" anchor="t"/>
          <a:lstStyle/>
          <a:p>
            <a:pPr marL="0" indent="0" algn="l">
              <a:lnSpc>
                <a:spcPts val="2850"/>
              </a:lnSpc>
              <a:buNone/>
            </a:pPr>
            <a:r>
              <a:rPr lang="en-US" sz="2800" dirty="0">
                <a:solidFill>
                  <a:srgbClr val="272525"/>
                </a:solidFill>
                <a:latin typeface="Inter" pitchFamily="34" charset="0"/>
                <a:ea typeface="Inter" pitchFamily="34" charset="-122"/>
                <a:cs typeface="Inter" pitchFamily="34" charset="-120"/>
              </a:rPr>
              <a:t>Sesión 2: Conceptos Clave de Infraestructura Cloud y Primeros Pasos en AWS</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66656"/>
            <a:ext cx="1093315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Desglose del Modelo (IaaS, PaaS, SaaS)</a:t>
            </a:r>
            <a:endParaRPr lang="en-US" sz="4450" dirty="0"/>
          </a:p>
        </p:txBody>
      </p:sp>
      <p:sp>
        <p:nvSpPr>
          <p:cNvPr id="3" name="Text 1"/>
          <p:cNvSpPr/>
          <p:nvPr/>
        </p:nvSpPr>
        <p:spPr>
          <a:xfrm>
            <a:off x="793790" y="202906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línea que divide la responsabilidad cambia según el tipo de servicio que uses:</a:t>
            </a:r>
            <a:endParaRPr lang="en-US" sz="1750" dirty="0"/>
          </a:p>
        </p:txBody>
      </p:sp>
      <p:sp>
        <p:nvSpPr>
          <p:cNvPr id="4" name="Shape 2"/>
          <p:cNvSpPr/>
          <p:nvPr/>
        </p:nvSpPr>
        <p:spPr>
          <a:xfrm>
            <a:off x="793790" y="2647117"/>
            <a:ext cx="13042821" cy="4715828"/>
          </a:xfrm>
          <a:prstGeom prst="roundRect">
            <a:avLst>
              <a:gd name="adj" fmla="val 2020"/>
            </a:avLst>
          </a:prstGeom>
          <a:solidFill>
            <a:srgbClr val="DADBF1"/>
          </a:solidFill>
          <a:ln w="7620">
            <a:solidFill>
              <a:srgbClr val="C0C1D7"/>
            </a:solidFill>
            <a:prstDash val="solid"/>
          </a:ln>
        </p:spPr>
        <p:txBody>
          <a:bodyPr/>
          <a:lstStyle/>
          <a:p>
            <a:endParaRPr lang="es-ES"/>
          </a:p>
        </p:txBody>
      </p:sp>
      <p:sp>
        <p:nvSpPr>
          <p:cNvPr id="5" name="Shape 3"/>
          <p:cNvSpPr/>
          <p:nvPr/>
        </p:nvSpPr>
        <p:spPr>
          <a:xfrm>
            <a:off x="801410" y="2654737"/>
            <a:ext cx="4342448" cy="4700588"/>
          </a:xfrm>
          <a:prstGeom prst="roundRect">
            <a:avLst>
              <a:gd name="adj" fmla="val 2194"/>
            </a:avLst>
          </a:prstGeom>
          <a:solidFill>
            <a:srgbClr val="DADBF1"/>
          </a:solidFill>
          <a:ln/>
        </p:spPr>
        <p:txBody>
          <a:bodyPr/>
          <a:lstStyle/>
          <a:p>
            <a:endParaRPr lang="es-ES"/>
          </a:p>
        </p:txBody>
      </p:sp>
      <p:sp>
        <p:nvSpPr>
          <p:cNvPr id="6" name="Text 4"/>
          <p:cNvSpPr/>
          <p:nvPr/>
        </p:nvSpPr>
        <p:spPr>
          <a:xfrm>
            <a:off x="1028224" y="2881551"/>
            <a:ext cx="3888819"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IaaS (Infrastructure as a Service - Ej: EC2, VPC)</a:t>
            </a:r>
            <a:endParaRPr lang="en-US" sz="2200" dirty="0"/>
          </a:p>
        </p:txBody>
      </p:sp>
      <p:sp>
        <p:nvSpPr>
          <p:cNvPr id="7" name="Text 5"/>
          <p:cNvSpPr/>
          <p:nvPr/>
        </p:nvSpPr>
        <p:spPr>
          <a:xfrm>
            <a:off x="1028224" y="3726299"/>
            <a:ext cx="3888819" cy="1088708"/>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AWS:</a:t>
            </a:r>
            <a:r>
              <a:rPr lang="en-US" sz="1750" dirty="0">
                <a:solidFill>
                  <a:srgbClr val="272525"/>
                </a:solidFill>
                <a:latin typeface="Inter" pitchFamily="34" charset="0"/>
                <a:ea typeface="Inter" pitchFamily="34" charset="-122"/>
                <a:cs typeface="Inter" pitchFamily="34" charset="-120"/>
              </a:rPr>
              <a:t> Infraestructura física (regiones, AZs), computación, almacenamiento, red y el hipervisor.</a:t>
            </a:r>
            <a:endParaRPr lang="en-US" sz="1750" dirty="0"/>
          </a:p>
        </p:txBody>
      </p:sp>
      <p:sp>
        <p:nvSpPr>
          <p:cNvPr id="8" name="Text 6"/>
          <p:cNvSpPr/>
          <p:nvPr/>
        </p:nvSpPr>
        <p:spPr>
          <a:xfrm>
            <a:off x="1028224" y="4951095"/>
            <a:ext cx="3888819" cy="217741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Cliente:</a:t>
            </a:r>
            <a:r>
              <a:rPr lang="en-US" sz="1750" dirty="0">
                <a:solidFill>
                  <a:srgbClr val="272525"/>
                </a:solidFill>
                <a:latin typeface="Inter" pitchFamily="34" charset="0"/>
                <a:ea typeface="Inter" pitchFamily="34" charset="-122"/>
                <a:cs typeface="Inter" pitchFamily="34" charset="-120"/>
              </a:rPr>
              <a:t> TODO lo demás. Seguridad del S.O. (parches), configuración de firewalls (Security Groups), gestión de identidades (IAM), cifrado de datos y la seguridad de la aplicación.</a:t>
            </a:r>
            <a:endParaRPr lang="en-US" sz="1750" dirty="0"/>
          </a:p>
        </p:txBody>
      </p:sp>
      <p:sp>
        <p:nvSpPr>
          <p:cNvPr id="9" name="Shape 7"/>
          <p:cNvSpPr/>
          <p:nvPr/>
        </p:nvSpPr>
        <p:spPr>
          <a:xfrm>
            <a:off x="5143857" y="2654737"/>
            <a:ext cx="4342567" cy="4700588"/>
          </a:xfrm>
          <a:prstGeom prst="rect">
            <a:avLst/>
          </a:prstGeom>
          <a:solidFill>
            <a:srgbClr val="DADBF1"/>
          </a:solidFill>
          <a:ln/>
        </p:spPr>
        <p:txBody>
          <a:bodyPr/>
          <a:lstStyle/>
          <a:p>
            <a:endParaRPr lang="es-ES"/>
          </a:p>
        </p:txBody>
      </p:sp>
      <p:sp>
        <p:nvSpPr>
          <p:cNvPr id="10" name="Shape 8"/>
          <p:cNvSpPr/>
          <p:nvPr/>
        </p:nvSpPr>
        <p:spPr>
          <a:xfrm>
            <a:off x="5143857" y="2654737"/>
            <a:ext cx="30480" cy="4700588"/>
          </a:xfrm>
          <a:prstGeom prst="roundRect">
            <a:avLst>
              <a:gd name="adj" fmla="val 312558"/>
            </a:avLst>
          </a:prstGeom>
          <a:solidFill>
            <a:srgbClr val="C0C1D7"/>
          </a:solidFill>
          <a:ln/>
        </p:spPr>
        <p:txBody>
          <a:bodyPr/>
          <a:lstStyle/>
          <a:p>
            <a:endParaRPr lang="es-ES"/>
          </a:p>
        </p:txBody>
      </p:sp>
      <p:sp>
        <p:nvSpPr>
          <p:cNvPr id="11" name="Text 9"/>
          <p:cNvSpPr/>
          <p:nvPr/>
        </p:nvSpPr>
        <p:spPr>
          <a:xfrm>
            <a:off x="5370671" y="2881551"/>
            <a:ext cx="3888938"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PaaS (Platform as a Service - Ej: AWS Lambda, RDS)</a:t>
            </a:r>
            <a:endParaRPr lang="en-US" sz="2200" dirty="0"/>
          </a:p>
        </p:txBody>
      </p:sp>
      <p:sp>
        <p:nvSpPr>
          <p:cNvPr id="12" name="Text 10"/>
          <p:cNvSpPr/>
          <p:nvPr/>
        </p:nvSpPr>
        <p:spPr>
          <a:xfrm>
            <a:off x="5370671" y="3726299"/>
            <a:ext cx="3888938"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AWS:</a:t>
            </a:r>
            <a:r>
              <a:rPr lang="en-US" sz="1750" dirty="0">
                <a:solidFill>
                  <a:srgbClr val="272525"/>
                </a:solidFill>
                <a:latin typeface="Inter" pitchFamily="34" charset="0"/>
                <a:ea typeface="Inter" pitchFamily="34" charset="-122"/>
                <a:cs typeface="Inter" pitchFamily="34" charset="-120"/>
              </a:rPr>
              <a:t> Gestiona también el S.O., el middleware y el runtime.</a:t>
            </a:r>
            <a:endParaRPr lang="en-US" sz="1750" dirty="0"/>
          </a:p>
        </p:txBody>
      </p:sp>
      <p:sp>
        <p:nvSpPr>
          <p:cNvPr id="13" name="Text 11"/>
          <p:cNvSpPr/>
          <p:nvPr/>
        </p:nvSpPr>
        <p:spPr>
          <a:xfrm>
            <a:off x="5370671" y="4588193"/>
            <a:ext cx="3888938" cy="1814513"/>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Cliente:</a:t>
            </a:r>
            <a:r>
              <a:rPr lang="en-US" sz="1750" dirty="0">
                <a:solidFill>
                  <a:srgbClr val="272525"/>
                </a:solidFill>
                <a:latin typeface="Inter" pitchFamily="34" charset="0"/>
                <a:ea typeface="Inter" pitchFamily="34" charset="-122"/>
                <a:cs typeface="Inter" pitchFamily="34" charset="-120"/>
              </a:rPr>
              <a:t> Se centra en la seguridad de su código, la gestión de los datos y la configuración del servicio (ej: quién puede invocar una función Lambda).</a:t>
            </a:r>
            <a:endParaRPr lang="en-US" sz="1750" dirty="0"/>
          </a:p>
        </p:txBody>
      </p:sp>
      <p:sp>
        <p:nvSpPr>
          <p:cNvPr id="14" name="Shape 12"/>
          <p:cNvSpPr/>
          <p:nvPr/>
        </p:nvSpPr>
        <p:spPr>
          <a:xfrm>
            <a:off x="9486424" y="2654737"/>
            <a:ext cx="4342567" cy="4700588"/>
          </a:xfrm>
          <a:prstGeom prst="rect">
            <a:avLst/>
          </a:prstGeom>
          <a:solidFill>
            <a:srgbClr val="DADBF1"/>
          </a:solidFill>
          <a:ln/>
        </p:spPr>
        <p:txBody>
          <a:bodyPr/>
          <a:lstStyle/>
          <a:p>
            <a:endParaRPr lang="es-ES"/>
          </a:p>
        </p:txBody>
      </p:sp>
      <p:sp>
        <p:nvSpPr>
          <p:cNvPr id="15" name="Shape 13"/>
          <p:cNvSpPr/>
          <p:nvPr/>
        </p:nvSpPr>
        <p:spPr>
          <a:xfrm>
            <a:off x="9486424" y="2654737"/>
            <a:ext cx="30480" cy="4700588"/>
          </a:xfrm>
          <a:prstGeom prst="roundRect">
            <a:avLst>
              <a:gd name="adj" fmla="val 312558"/>
            </a:avLst>
          </a:prstGeom>
          <a:solidFill>
            <a:srgbClr val="C0C1D7"/>
          </a:solidFill>
          <a:ln/>
        </p:spPr>
        <p:txBody>
          <a:bodyPr/>
          <a:lstStyle/>
          <a:p>
            <a:endParaRPr lang="es-ES"/>
          </a:p>
        </p:txBody>
      </p:sp>
      <p:sp>
        <p:nvSpPr>
          <p:cNvPr id="16" name="Text 14"/>
          <p:cNvSpPr/>
          <p:nvPr/>
        </p:nvSpPr>
        <p:spPr>
          <a:xfrm>
            <a:off x="9713238" y="2881551"/>
            <a:ext cx="3888938" cy="106299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SaaS (Software as a Service - Ej: Gmail, Amazon SageMaker)</a:t>
            </a:r>
            <a:endParaRPr lang="en-US" sz="2200" dirty="0"/>
          </a:p>
        </p:txBody>
      </p:sp>
      <p:sp>
        <p:nvSpPr>
          <p:cNvPr id="17" name="Text 15"/>
          <p:cNvSpPr/>
          <p:nvPr/>
        </p:nvSpPr>
        <p:spPr>
          <a:xfrm>
            <a:off x="9713238" y="4080629"/>
            <a:ext cx="3888938"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AWS:</a:t>
            </a:r>
            <a:r>
              <a:rPr lang="en-US" sz="1750" dirty="0">
                <a:solidFill>
                  <a:srgbClr val="272525"/>
                </a:solidFill>
                <a:latin typeface="Inter" pitchFamily="34" charset="0"/>
                <a:ea typeface="Inter" pitchFamily="34" charset="-122"/>
                <a:cs typeface="Inter" pitchFamily="34" charset="-120"/>
              </a:rPr>
              <a:t> Gestiona casi todo.</a:t>
            </a:r>
            <a:endParaRPr lang="en-US" sz="1750" dirty="0"/>
          </a:p>
        </p:txBody>
      </p:sp>
      <p:sp>
        <p:nvSpPr>
          <p:cNvPr id="18" name="Text 16"/>
          <p:cNvSpPr/>
          <p:nvPr/>
        </p:nvSpPr>
        <p:spPr>
          <a:xfrm>
            <a:off x="9713238" y="4579620"/>
            <a:ext cx="3888938" cy="1088708"/>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Cliente:</a:t>
            </a:r>
            <a:r>
              <a:rPr lang="en-US" sz="1750" dirty="0">
                <a:solidFill>
                  <a:srgbClr val="272525"/>
                </a:solidFill>
                <a:latin typeface="Inter" pitchFamily="34" charset="0"/>
                <a:ea typeface="Inter" pitchFamily="34" charset="-122"/>
                <a:cs typeface="Inter" pitchFamily="34" charset="-120"/>
              </a:rPr>
              <a:t> Responsable de la gestión de usuarios y sus datos dentro de la aplicación.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6399" y="666512"/>
            <a:ext cx="9675733" cy="639604"/>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Implicaciones para Arquitecturas de IA</a:t>
            </a:r>
            <a:endParaRPr lang="en-US" sz="4000" dirty="0"/>
          </a:p>
        </p:txBody>
      </p:sp>
      <p:sp>
        <p:nvSpPr>
          <p:cNvPr id="3" name="Shape 1"/>
          <p:cNvSpPr/>
          <p:nvPr/>
        </p:nvSpPr>
        <p:spPr>
          <a:xfrm>
            <a:off x="716399" y="1715453"/>
            <a:ext cx="6496407" cy="2821424"/>
          </a:xfrm>
          <a:prstGeom prst="roundRect">
            <a:avLst>
              <a:gd name="adj" fmla="val 3047"/>
            </a:avLst>
          </a:prstGeom>
          <a:solidFill>
            <a:srgbClr val="FFFFFF"/>
          </a:solidFill>
          <a:ln w="22860">
            <a:solidFill>
              <a:srgbClr val="C0C1D7"/>
            </a:solidFill>
            <a:prstDash val="solid"/>
          </a:ln>
        </p:spPr>
        <p:txBody>
          <a:bodyPr/>
          <a:lstStyle/>
          <a:p>
            <a:endParaRPr lang="es-ES"/>
          </a:p>
        </p:txBody>
      </p:sp>
      <p:sp>
        <p:nvSpPr>
          <p:cNvPr id="4" name="Shape 2"/>
          <p:cNvSpPr/>
          <p:nvPr/>
        </p:nvSpPr>
        <p:spPr>
          <a:xfrm>
            <a:off x="739259" y="1738313"/>
            <a:ext cx="6450687" cy="614124"/>
          </a:xfrm>
          <a:prstGeom prst="roundRect">
            <a:avLst>
              <a:gd name="adj" fmla="val 9533"/>
            </a:avLst>
          </a:prstGeom>
          <a:solidFill>
            <a:srgbClr val="DADBF1"/>
          </a:solidFill>
          <a:ln/>
        </p:spPr>
        <p:txBody>
          <a:bodyPr/>
          <a:lstStyle/>
          <a:p>
            <a:endParaRPr lang="es-ES"/>
          </a:p>
        </p:txBody>
      </p:sp>
      <p:pic>
        <p:nvPicPr>
          <p:cNvPr id="5" name="Image 0" descr="preencoded.png"/>
          <p:cNvPicPr>
            <a:picLocks noChangeAspect="1"/>
          </p:cNvPicPr>
          <p:nvPr/>
        </p:nvPicPr>
        <p:blipFill>
          <a:blip r:embed="rId3"/>
          <a:stretch>
            <a:fillRect/>
          </a:stretch>
        </p:blipFill>
        <p:spPr>
          <a:xfrm>
            <a:off x="3811072" y="1849636"/>
            <a:ext cx="307062" cy="383738"/>
          </a:xfrm>
          <a:prstGeom prst="rect">
            <a:avLst/>
          </a:prstGeom>
        </p:spPr>
      </p:pic>
      <p:sp>
        <p:nvSpPr>
          <p:cNvPr id="6" name="Text 3"/>
          <p:cNvSpPr/>
          <p:nvPr/>
        </p:nvSpPr>
        <p:spPr>
          <a:xfrm>
            <a:off x="943928" y="2557105"/>
            <a:ext cx="2988945" cy="319802"/>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Datos de Entrenamiento</a:t>
            </a:r>
            <a:endParaRPr lang="en-US" sz="2000" dirty="0"/>
          </a:p>
        </p:txBody>
      </p:sp>
      <p:sp>
        <p:nvSpPr>
          <p:cNvPr id="7" name="Text 4"/>
          <p:cNvSpPr/>
          <p:nvPr/>
        </p:nvSpPr>
        <p:spPr>
          <a:xfrm>
            <a:off x="943928" y="2999661"/>
            <a:ext cx="6041350" cy="130968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Tú eres responsable de cifrar los datasets sensibles en S3, controlar el acceso mediante políticas de bucket e IAM, y asegurar que cumplen con normativas de privacidad. AWS asegura que el disco físico donde se guarda no falle.</a:t>
            </a:r>
            <a:endParaRPr lang="en-US" sz="1600" dirty="0"/>
          </a:p>
        </p:txBody>
      </p:sp>
      <p:sp>
        <p:nvSpPr>
          <p:cNvPr id="8" name="Shape 5"/>
          <p:cNvSpPr/>
          <p:nvPr/>
        </p:nvSpPr>
        <p:spPr>
          <a:xfrm>
            <a:off x="7417475" y="1715453"/>
            <a:ext cx="6496526" cy="2821424"/>
          </a:xfrm>
          <a:prstGeom prst="roundRect">
            <a:avLst>
              <a:gd name="adj" fmla="val 3047"/>
            </a:avLst>
          </a:prstGeom>
          <a:solidFill>
            <a:srgbClr val="FFFFFF"/>
          </a:solidFill>
          <a:ln w="22860">
            <a:solidFill>
              <a:srgbClr val="C0C1D7"/>
            </a:solidFill>
            <a:prstDash val="solid"/>
          </a:ln>
        </p:spPr>
        <p:txBody>
          <a:bodyPr/>
          <a:lstStyle/>
          <a:p>
            <a:endParaRPr lang="es-ES"/>
          </a:p>
        </p:txBody>
      </p:sp>
      <p:sp>
        <p:nvSpPr>
          <p:cNvPr id="9" name="Shape 6"/>
          <p:cNvSpPr/>
          <p:nvPr/>
        </p:nvSpPr>
        <p:spPr>
          <a:xfrm>
            <a:off x="7440335" y="1738313"/>
            <a:ext cx="6450806" cy="614124"/>
          </a:xfrm>
          <a:prstGeom prst="roundRect">
            <a:avLst>
              <a:gd name="adj" fmla="val 9533"/>
            </a:avLst>
          </a:prstGeom>
          <a:solidFill>
            <a:srgbClr val="DADBF1"/>
          </a:solidFill>
          <a:ln/>
        </p:spPr>
        <p:txBody>
          <a:bodyPr/>
          <a:lstStyle/>
          <a:p>
            <a:endParaRPr lang="es-ES"/>
          </a:p>
        </p:txBody>
      </p:sp>
      <p:pic>
        <p:nvPicPr>
          <p:cNvPr id="10" name="Image 1" descr="preencoded.png"/>
          <p:cNvPicPr>
            <a:picLocks noChangeAspect="1"/>
          </p:cNvPicPr>
          <p:nvPr/>
        </p:nvPicPr>
        <p:blipFill>
          <a:blip r:embed="rId4"/>
          <a:stretch>
            <a:fillRect/>
          </a:stretch>
        </p:blipFill>
        <p:spPr>
          <a:xfrm>
            <a:off x="10512147" y="1849636"/>
            <a:ext cx="307062" cy="383738"/>
          </a:xfrm>
          <a:prstGeom prst="rect">
            <a:avLst/>
          </a:prstGeom>
        </p:spPr>
      </p:pic>
      <p:sp>
        <p:nvSpPr>
          <p:cNvPr id="11" name="Text 7"/>
          <p:cNvSpPr/>
          <p:nvPr/>
        </p:nvSpPr>
        <p:spPr>
          <a:xfrm>
            <a:off x="7645003" y="2557105"/>
            <a:ext cx="2567345" cy="319802"/>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Modelos Entrenados</a:t>
            </a:r>
            <a:endParaRPr lang="en-US" sz="2000" dirty="0"/>
          </a:p>
        </p:txBody>
      </p:sp>
      <p:sp>
        <p:nvSpPr>
          <p:cNvPr id="12" name="Text 8"/>
          <p:cNvSpPr/>
          <p:nvPr/>
        </p:nvSpPr>
        <p:spPr>
          <a:xfrm>
            <a:off x="7645003" y="2999661"/>
            <a:ext cx="6041469" cy="982266"/>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El artefacto de tu modelo (ej. model.pth o saved_model.pb) es tu responsabilidad. Debes protegerlo contra el acceso no autorizado, tanto en reposo (S3) como en tránsito.</a:t>
            </a:r>
            <a:endParaRPr lang="en-US" sz="1600" dirty="0"/>
          </a:p>
        </p:txBody>
      </p:sp>
      <p:sp>
        <p:nvSpPr>
          <p:cNvPr id="13" name="Shape 9"/>
          <p:cNvSpPr/>
          <p:nvPr/>
        </p:nvSpPr>
        <p:spPr>
          <a:xfrm>
            <a:off x="716399" y="4741545"/>
            <a:ext cx="6496407" cy="2821424"/>
          </a:xfrm>
          <a:prstGeom prst="roundRect">
            <a:avLst>
              <a:gd name="adj" fmla="val 3047"/>
            </a:avLst>
          </a:prstGeom>
          <a:solidFill>
            <a:srgbClr val="FFFFFF"/>
          </a:solidFill>
          <a:ln w="22860">
            <a:solidFill>
              <a:srgbClr val="C0C1D7"/>
            </a:solidFill>
            <a:prstDash val="solid"/>
          </a:ln>
        </p:spPr>
        <p:txBody>
          <a:bodyPr/>
          <a:lstStyle/>
          <a:p>
            <a:endParaRPr lang="es-ES"/>
          </a:p>
        </p:txBody>
      </p:sp>
      <p:sp>
        <p:nvSpPr>
          <p:cNvPr id="14" name="Shape 10"/>
          <p:cNvSpPr/>
          <p:nvPr/>
        </p:nvSpPr>
        <p:spPr>
          <a:xfrm>
            <a:off x="739259" y="4764405"/>
            <a:ext cx="6450687" cy="614124"/>
          </a:xfrm>
          <a:prstGeom prst="roundRect">
            <a:avLst>
              <a:gd name="adj" fmla="val 9533"/>
            </a:avLst>
          </a:prstGeom>
          <a:solidFill>
            <a:srgbClr val="DADBF1"/>
          </a:solidFill>
          <a:ln/>
        </p:spPr>
        <p:txBody>
          <a:bodyPr/>
          <a:lstStyle/>
          <a:p>
            <a:endParaRPr lang="es-ES"/>
          </a:p>
        </p:txBody>
      </p:sp>
      <p:pic>
        <p:nvPicPr>
          <p:cNvPr id="15" name="Image 2" descr="preencoded.png"/>
          <p:cNvPicPr>
            <a:picLocks noChangeAspect="1"/>
          </p:cNvPicPr>
          <p:nvPr/>
        </p:nvPicPr>
        <p:blipFill>
          <a:blip r:embed="rId5"/>
          <a:stretch>
            <a:fillRect/>
          </a:stretch>
        </p:blipFill>
        <p:spPr>
          <a:xfrm>
            <a:off x="3811072" y="4875728"/>
            <a:ext cx="307062" cy="383738"/>
          </a:xfrm>
          <a:prstGeom prst="rect">
            <a:avLst/>
          </a:prstGeom>
        </p:spPr>
      </p:pic>
      <p:sp>
        <p:nvSpPr>
          <p:cNvPr id="16" name="Text 11"/>
          <p:cNvSpPr/>
          <p:nvPr/>
        </p:nvSpPr>
        <p:spPr>
          <a:xfrm>
            <a:off x="943928" y="5583198"/>
            <a:ext cx="4847987" cy="319802"/>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Entorno de Cómputo (EC2/SageMaker)</a:t>
            </a:r>
            <a:endParaRPr lang="en-US" sz="2000" dirty="0"/>
          </a:p>
        </p:txBody>
      </p:sp>
      <p:sp>
        <p:nvSpPr>
          <p:cNvPr id="17" name="Text 12"/>
          <p:cNvSpPr/>
          <p:nvPr/>
        </p:nvSpPr>
        <p:spPr>
          <a:xfrm>
            <a:off x="943928" y="6025753"/>
            <a:ext cx="6041350" cy="130968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Si usas una instancia EC2 para entrenar, eres responsable de parchear el S.O., configurar las reglas del firewall (Security Groups) para que solo acepten tráfico necesario y gestionar las credenciales de acceso.</a:t>
            </a:r>
            <a:endParaRPr lang="en-US" sz="1600" dirty="0"/>
          </a:p>
        </p:txBody>
      </p:sp>
      <p:sp>
        <p:nvSpPr>
          <p:cNvPr id="18" name="Shape 13"/>
          <p:cNvSpPr/>
          <p:nvPr/>
        </p:nvSpPr>
        <p:spPr>
          <a:xfrm>
            <a:off x="7417475" y="4741545"/>
            <a:ext cx="6496526" cy="2821424"/>
          </a:xfrm>
          <a:prstGeom prst="roundRect">
            <a:avLst>
              <a:gd name="adj" fmla="val 3047"/>
            </a:avLst>
          </a:prstGeom>
          <a:solidFill>
            <a:srgbClr val="FFFFFF"/>
          </a:solidFill>
          <a:ln w="22860">
            <a:solidFill>
              <a:srgbClr val="C0C1D7"/>
            </a:solidFill>
            <a:prstDash val="solid"/>
          </a:ln>
        </p:spPr>
        <p:txBody>
          <a:bodyPr/>
          <a:lstStyle/>
          <a:p>
            <a:endParaRPr lang="es-ES"/>
          </a:p>
        </p:txBody>
      </p:sp>
      <p:sp>
        <p:nvSpPr>
          <p:cNvPr id="19" name="Shape 14"/>
          <p:cNvSpPr/>
          <p:nvPr/>
        </p:nvSpPr>
        <p:spPr>
          <a:xfrm>
            <a:off x="7440335" y="4764405"/>
            <a:ext cx="6450806" cy="614124"/>
          </a:xfrm>
          <a:prstGeom prst="roundRect">
            <a:avLst>
              <a:gd name="adj" fmla="val 9533"/>
            </a:avLst>
          </a:prstGeom>
          <a:solidFill>
            <a:srgbClr val="DADBF1"/>
          </a:solidFill>
          <a:ln/>
        </p:spPr>
        <p:txBody>
          <a:bodyPr/>
          <a:lstStyle/>
          <a:p>
            <a:endParaRPr lang="es-ES"/>
          </a:p>
        </p:txBody>
      </p:sp>
      <p:pic>
        <p:nvPicPr>
          <p:cNvPr id="20" name="Image 3" descr="preencoded.png"/>
          <p:cNvPicPr>
            <a:picLocks noChangeAspect="1"/>
          </p:cNvPicPr>
          <p:nvPr/>
        </p:nvPicPr>
        <p:blipFill>
          <a:blip r:embed="rId6"/>
          <a:stretch>
            <a:fillRect/>
          </a:stretch>
        </p:blipFill>
        <p:spPr>
          <a:xfrm>
            <a:off x="10512147" y="4875728"/>
            <a:ext cx="307062" cy="383738"/>
          </a:xfrm>
          <a:prstGeom prst="rect">
            <a:avLst/>
          </a:prstGeom>
        </p:spPr>
      </p:pic>
      <p:sp>
        <p:nvSpPr>
          <p:cNvPr id="21" name="Text 15"/>
          <p:cNvSpPr/>
          <p:nvPr/>
        </p:nvSpPr>
        <p:spPr>
          <a:xfrm>
            <a:off x="7645003" y="5583198"/>
            <a:ext cx="2950845" cy="319802"/>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Endpoints de Inferencia</a:t>
            </a:r>
            <a:endParaRPr lang="en-US" sz="2000" dirty="0"/>
          </a:p>
        </p:txBody>
      </p:sp>
      <p:sp>
        <p:nvSpPr>
          <p:cNvPr id="22" name="Text 16"/>
          <p:cNvSpPr/>
          <p:nvPr/>
        </p:nvSpPr>
        <p:spPr>
          <a:xfrm>
            <a:off x="7645003" y="6025753"/>
            <a:ext cx="6041469" cy="982266"/>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Tú configuras la autenticación y autorización para la API que expone tu modelo. AWS se encarga de que el servidor que ejecuta la API no se caiga.</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33707"/>
          </a:xfrm>
          <a:prstGeom prst="rect">
            <a:avLst/>
          </a:prstGeom>
        </p:spPr>
      </p:pic>
      <p:sp>
        <p:nvSpPr>
          <p:cNvPr id="3" name="Text 0"/>
          <p:cNvSpPr/>
          <p:nvPr/>
        </p:nvSpPr>
        <p:spPr>
          <a:xfrm>
            <a:off x="569357" y="2608064"/>
            <a:ext cx="7714536" cy="508397"/>
          </a:xfrm>
          <a:prstGeom prst="rect">
            <a:avLst/>
          </a:prstGeom>
          <a:noFill/>
          <a:ln/>
        </p:spPr>
        <p:txBody>
          <a:bodyPr wrap="none" lIns="0" tIns="0" rIns="0" bIns="0" rtlCol="0" anchor="t"/>
          <a:lstStyle/>
          <a:p>
            <a:pPr marL="0" indent="0" algn="l">
              <a:lnSpc>
                <a:spcPts val="4000"/>
              </a:lnSpc>
              <a:buNone/>
            </a:pPr>
            <a:r>
              <a:rPr lang="en-US" sz="3200" b="1" dirty="0">
                <a:solidFill>
                  <a:srgbClr val="000000"/>
                </a:solidFill>
                <a:latin typeface="Inter Bold" pitchFamily="34" charset="0"/>
                <a:ea typeface="Inter Bold" pitchFamily="34" charset="-122"/>
                <a:cs typeface="Inter Bold" pitchFamily="34" charset="-120"/>
              </a:rPr>
              <a:t>IAM: La Piedra Angular de la Seguridad</a:t>
            </a:r>
            <a:endParaRPr lang="en-US" sz="3200" dirty="0"/>
          </a:p>
        </p:txBody>
      </p:sp>
      <p:sp>
        <p:nvSpPr>
          <p:cNvPr id="4" name="Text 1"/>
          <p:cNvSpPr/>
          <p:nvPr/>
        </p:nvSpPr>
        <p:spPr>
          <a:xfrm>
            <a:off x="569357" y="3523059"/>
            <a:ext cx="2033707" cy="254198"/>
          </a:xfrm>
          <a:prstGeom prst="rect">
            <a:avLst/>
          </a:prstGeom>
          <a:noFill/>
          <a:ln/>
        </p:spPr>
        <p:txBody>
          <a:bodyPr wrap="none" lIns="0" tIns="0" rIns="0" bIns="0" rtlCol="0" anchor="t"/>
          <a:lstStyle/>
          <a:p>
            <a:pPr marL="0" indent="0" algn="l">
              <a:lnSpc>
                <a:spcPts val="2000"/>
              </a:lnSpc>
              <a:buNone/>
            </a:pPr>
            <a:r>
              <a:rPr lang="en-US" sz="2000" b="1" dirty="0">
                <a:solidFill>
                  <a:srgbClr val="000000"/>
                </a:solidFill>
                <a:latin typeface="Inter Bold" pitchFamily="34" charset="0"/>
                <a:ea typeface="Inter Bold" pitchFamily="34" charset="-122"/>
                <a:cs typeface="Inter Bold" pitchFamily="34" charset="-120"/>
              </a:rPr>
              <a:t>Definición</a:t>
            </a:r>
            <a:endParaRPr lang="en-US" sz="2000" dirty="0"/>
          </a:p>
        </p:txBody>
      </p:sp>
      <p:sp>
        <p:nvSpPr>
          <p:cNvPr id="5" name="Text 2"/>
          <p:cNvSpPr/>
          <p:nvPr/>
        </p:nvSpPr>
        <p:spPr>
          <a:xfrm>
            <a:off x="569357" y="3939897"/>
            <a:ext cx="6547366" cy="520779"/>
          </a:xfrm>
          <a:prstGeom prst="rect">
            <a:avLst/>
          </a:prstGeom>
          <a:noFill/>
          <a:ln/>
        </p:spPr>
        <p:txBody>
          <a:bodyPr wrap="squar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IAM (Identity and Access Management) es el servicio de AWS que te permite gestionar de forma segura el acceso a los servicios y recursos de AWS.</a:t>
            </a:r>
            <a:endParaRPr lang="en-US" sz="1600" dirty="0"/>
          </a:p>
        </p:txBody>
      </p:sp>
      <p:sp>
        <p:nvSpPr>
          <p:cNvPr id="6" name="Text 3"/>
          <p:cNvSpPr/>
          <p:nvPr/>
        </p:nvSpPr>
        <p:spPr>
          <a:xfrm>
            <a:off x="569357" y="4607004"/>
            <a:ext cx="6547366" cy="520779"/>
          </a:xfrm>
          <a:prstGeom prst="rect">
            <a:avLst/>
          </a:prstGeom>
          <a:noFill/>
          <a:ln/>
        </p:spPr>
        <p:txBody>
          <a:bodyPr wrap="squar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IAM responde a la pregunta fundamental: </a:t>
            </a:r>
            <a:r>
              <a:rPr lang="en-US" sz="1600" b="1" dirty="0">
                <a:solidFill>
                  <a:srgbClr val="4950BC"/>
                </a:solidFill>
                <a:latin typeface="Inter" pitchFamily="34" charset="0"/>
                <a:ea typeface="Inter" pitchFamily="34" charset="-122"/>
                <a:cs typeface="Inter" pitchFamily="34" charset="-120"/>
              </a:rPr>
              <a:t>¿Quién (identidad) puede hacer qué (permisos) en qué recursos?</a:t>
            </a:r>
            <a:endParaRPr lang="en-US" sz="1600" dirty="0"/>
          </a:p>
        </p:txBody>
      </p:sp>
      <p:sp>
        <p:nvSpPr>
          <p:cNvPr id="7" name="Text 4"/>
          <p:cNvSpPr/>
          <p:nvPr/>
        </p:nvSpPr>
        <p:spPr>
          <a:xfrm>
            <a:off x="7521297" y="3523059"/>
            <a:ext cx="3063002" cy="254198"/>
          </a:xfrm>
          <a:prstGeom prst="rect">
            <a:avLst/>
          </a:prstGeom>
          <a:noFill/>
          <a:ln/>
        </p:spPr>
        <p:txBody>
          <a:bodyPr wrap="none" lIns="0" tIns="0" rIns="0" bIns="0" rtlCol="0" anchor="t"/>
          <a:lstStyle/>
          <a:p>
            <a:pPr marL="0" indent="0" algn="l">
              <a:lnSpc>
                <a:spcPts val="2000"/>
              </a:lnSpc>
              <a:buNone/>
            </a:pPr>
            <a:r>
              <a:rPr lang="en-US" sz="2000" b="1" dirty="0">
                <a:solidFill>
                  <a:srgbClr val="000000"/>
                </a:solidFill>
                <a:latin typeface="Inter Bold" pitchFamily="34" charset="0"/>
                <a:ea typeface="Inter Bold" pitchFamily="34" charset="-122"/>
                <a:cs typeface="Inter Bold" pitchFamily="34" charset="-120"/>
              </a:rPr>
              <a:t>Autenticación vs. Autorización</a:t>
            </a:r>
            <a:endParaRPr lang="en-US" sz="2000" dirty="0"/>
          </a:p>
        </p:txBody>
      </p:sp>
      <p:sp>
        <p:nvSpPr>
          <p:cNvPr id="8" name="Shape 5"/>
          <p:cNvSpPr/>
          <p:nvPr/>
        </p:nvSpPr>
        <p:spPr>
          <a:xfrm>
            <a:off x="7521297" y="3960257"/>
            <a:ext cx="6547366" cy="1471255"/>
          </a:xfrm>
          <a:prstGeom prst="roundRect">
            <a:avLst>
              <a:gd name="adj" fmla="val 4645"/>
            </a:avLst>
          </a:prstGeom>
          <a:solidFill>
            <a:srgbClr val="FFFFFF"/>
          </a:solidFill>
          <a:ln w="22860">
            <a:solidFill>
              <a:srgbClr val="C0C1D7"/>
            </a:solidFill>
            <a:prstDash val="solid"/>
          </a:ln>
        </p:spPr>
        <p:txBody>
          <a:bodyPr/>
          <a:lstStyle/>
          <a:p>
            <a:endParaRPr lang="es-ES" sz="2400"/>
          </a:p>
        </p:txBody>
      </p:sp>
      <p:pic>
        <p:nvPicPr>
          <p:cNvPr id="9" name="Image 1" descr="preencoded.png"/>
          <p:cNvPicPr>
            <a:picLocks noChangeAspect="1"/>
          </p:cNvPicPr>
          <p:nvPr/>
        </p:nvPicPr>
        <p:blipFill>
          <a:blip r:embed="rId4"/>
          <a:stretch>
            <a:fillRect/>
          </a:stretch>
        </p:blipFill>
        <p:spPr>
          <a:xfrm>
            <a:off x="7446645" y="3885605"/>
            <a:ext cx="195143" cy="195143"/>
          </a:xfrm>
          <a:prstGeom prst="rect">
            <a:avLst/>
          </a:prstGeom>
        </p:spPr>
      </p:pic>
      <p:pic>
        <p:nvPicPr>
          <p:cNvPr id="10" name="Image 2" descr="preencoded.png"/>
          <p:cNvPicPr>
            <a:picLocks noChangeAspect="1"/>
          </p:cNvPicPr>
          <p:nvPr/>
        </p:nvPicPr>
        <p:blipFill>
          <a:blip r:embed="rId4"/>
          <a:stretch>
            <a:fillRect/>
          </a:stretch>
        </p:blipFill>
        <p:spPr>
          <a:xfrm>
            <a:off x="13948172" y="5311021"/>
            <a:ext cx="195143" cy="195143"/>
          </a:xfrm>
          <a:prstGeom prst="rect">
            <a:avLst/>
          </a:prstGeom>
        </p:spPr>
      </p:pic>
      <p:sp>
        <p:nvSpPr>
          <p:cNvPr id="11" name="Text 6"/>
          <p:cNvSpPr/>
          <p:nvPr/>
        </p:nvSpPr>
        <p:spPr>
          <a:xfrm>
            <a:off x="7788116" y="4227076"/>
            <a:ext cx="2892743" cy="254198"/>
          </a:xfrm>
          <a:prstGeom prst="rect">
            <a:avLst/>
          </a:prstGeom>
          <a:noFill/>
          <a:ln/>
        </p:spPr>
        <p:txBody>
          <a:bodyPr wrap="none" lIns="0" tIns="0" rIns="0" bIns="0" rtlCol="0" anchor="t"/>
          <a:lstStyle/>
          <a:p>
            <a:pPr marL="0" indent="0" algn="l">
              <a:lnSpc>
                <a:spcPts val="2000"/>
              </a:lnSpc>
              <a:buNone/>
            </a:pPr>
            <a:r>
              <a:rPr lang="en-US" sz="2000" b="1" dirty="0">
                <a:solidFill>
                  <a:srgbClr val="272525"/>
                </a:solidFill>
                <a:latin typeface="Inter Bold" pitchFamily="34" charset="0"/>
                <a:ea typeface="Inter Bold" pitchFamily="34" charset="-122"/>
                <a:cs typeface="Inter Bold" pitchFamily="34" charset="-120"/>
              </a:rPr>
              <a:t>Autenticación (¿Quién eres?)</a:t>
            </a:r>
            <a:endParaRPr lang="en-US" sz="2000" dirty="0"/>
          </a:p>
        </p:txBody>
      </p:sp>
      <p:sp>
        <p:nvSpPr>
          <p:cNvPr id="12" name="Text 7"/>
          <p:cNvSpPr/>
          <p:nvPr/>
        </p:nvSpPr>
        <p:spPr>
          <a:xfrm>
            <a:off x="7788116" y="4643914"/>
            <a:ext cx="6013728" cy="520779"/>
          </a:xfrm>
          <a:prstGeom prst="rect">
            <a:avLst/>
          </a:prstGeom>
          <a:noFill/>
          <a:ln/>
        </p:spPr>
        <p:txBody>
          <a:bodyPr wrap="squar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El proceso de verificar tu identidad. Se hace mediante usuario/contraseña, claves de acceso, o credenciales temporales.</a:t>
            </a:r>
            <a:endParaRPr lang="en-US" sz="1600" dirty="0"/>
          </a:p>
        </p:txBody>
      </p:sp>
      <p:sp>
        <p:nvSpPr>
          <p:cNvPr id="13" name="Shape 8"/>
          <p:cNvSpPr/>
          <p:nvPr/>
        </p:nvSpPr>
        <p:spPr>
          <a:xfrm>
            <a:off x="7521297" y="5594152"/>
            <a:ext cx="6547366" cy="1471255"/>
          </a:xfrm>
          <a:prstGeom prst="roundRect">
            <a:avLst>
              <a:gd name="adj" fmla="val 4645"/>
            </a:avLst>
          </a:prstGeom>
          <a:solidFill>
            <a:srgbClr val="FFFFFF"/>
          </a:solidFill>
          <a:ln w="22860">
            <a:solidFill>
              <a:srgbClr val="C0C1D7"/>
            </a:solidFill>
            <a:prstDash val="solid"/>
          </a:ln>
        </p:spPr>
        <p:txBody>
          <a:bodyPr/>
          <a:lstStyle/>
          <a:p>
            <a:endParaRPr lang="es-ES" sz="2400"/>
          </a:p>
        </p:txBody>
      </p:sp>
      <p:pic>
        <p:nvPicPr>
          <p:cNvPr id="14" name="Image 3" descr="preencoded.png"/>
          <p:cNvPicPr>
            <a:picLocks noChangeAspect="1"/>
          </p:cNvPicPr>
          <p:nvPr/>
        </p:nvPicPr>
        <p:blipFill>
          <a:blip r:embed="rId4"/>
          <a:stretch>
            <a:fillRect/>
          </a:stretch>
        </p:blipFill>
        <p:spPr>
          <a:xfrm>
            <a:off x="7446645" y="5519499"/>
            <a:ext cx="195143" cy="195143"/>
          </a:xfrm>
          <a:prstGeom prst="rect">
            <a:avLst/>
          </a:prstGeom>
        </p:spPr>
      </p:pic>
      <p:pic>
        <p:nvPicPr>
          <p:cNvPr id="15" name="Image 4" descr="preencoded.png"/>
          <p:cNvPicPr>
            <a:picLocks noChangeAspect="1"/>
          </p:cNvPicPr>
          <p:nvPr/>
        </p:nvPicPr>
        <p:blipFill>
          <a:blip r:embed="rId4"/>
          <a:stretch>
            <a:fillRect/>
          </a:stretch>
        </p:blipFill>
        <p:spPr>
          <a:xfrm>
            <a:off x="13948172" y="6944916"/>
            <a:ext cx="195143" cy="195143"/>
          </a:xfrm>
          <a:prstGeom prst="rect">
            <a:avLst/>
          </a:prstGeom>
        </p:spPr>
      </p:pic>
      <p:sp>
        <p:nvSpPr>
          <p:cNvPr id="16" name="Text 9"/>
          <p:cNvSpPr/>
          <p:nvPr/>
        </p:nvSpPr>
        <p:spPr>
          <a:xfrm>
            <a:off x="7788116" y="5860971"/>
            <a:ext cx="3513653" cy="254198"/>
          </a:xfrm>
          <a:prstGeom prst="rect">
            <a:avLst/>
          </a:prstGeom>
          <a:noFill/>
          <a:ln/>
        </p:spPr>
        <p:txBody>
          <a:bodyPr wrap="none" lIns="0" tIns="0" rIns="0" bIns="0" rtlCol="0" anchor="t"/>
          <a:lstStyle/>
          <a:p>
            <a:pPr marL="0" indent="0" algn="l">
              <a:lnSpc>
                <a:spcPts val="2000"/>
              </a:lnSpc>
              <a:buNone/>
            </a:pPr>
            <a:r>
              <a:rPr lang="en-US" sz="2000" b="1" dirty="0">
                <a:solidFill>
                  <a:srgbClr val="272525"/>
                </a:solidFill>
                <a:latin typeface="Inter Bold" pitchFamily="34" charset="0"/>
                <a:ea typeface="Inter Bold" pitchFamily="34" charset="-122"/>
                <a:cs typeface="Inter Bold" pitchFamily="34" charset="-120"/>
              </a:rPr>
              <a:t>Autorización (¿Qué puedes hacer?)</a:t>
            </a:r>
            <a:endParaRPr lang="en-US" sz="2000" dirty="0"/>
          </a:p>
        </p:txBody>
      </p:sp>
      <p:sp>
        <p:nvSpPr>
          <p:cNvPr id="17" name="Text 10"/>
          <p:cNvSpPr/>
          <p:nvPr/>
        </p:nvSpPr>
        <p:spPr>
          <a:xfrm>
            <a:off x="7788116" y="6277808"/>
            <a:ext cx="6013728" cy="520779"/>
          </a:xfrm>
          <a:prstGeom prst="rect">
            <a:avLst/>
          </a:prstGeom>
          <a:noFill/>
          <a:ln/>
        </p:spPr>
        <p:txBody>
          <a:bodyPr wrap="squar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El proceso de determinar qué permisos tiene una identidad autenticada. Se gestiona mediante políticas.</a:t>
            </a:r>
            <a:endParaRPr lang="en-US" sz="1600" dirty="0"/>
          </a:p>
        </p:txBody>
      </p:sp>
      <p:sp>
        <p:nvSpPr>
          <p:cNvPr id="18" name="Text 11"/>
          <p:cNvSpPr/>
          <p:nvPr/>
        </p:nvSpPr>
        <p:spPr>
          <a:xfrm>
            <a:off x="7521297" y="7248406"/>
            <a:ext cx="6547366" cy="260390"/>
          </a:xfrm>
          <a:prstGeom prst="rect">
            <a:avLst/>
          </a:prstGeom>
          <a:noFill/>
          <a:ln/>
        </p:spPr>
        <p:txBody>
          <a:bodyPr wrap="none" lIns="0" tIns="0" rIns="0" bIns="0" rtlCol="0" anchor="t"/>
          <a:lstStyle/>
          <a:p>
            <a:pPr marL="0" indent="0" algn="l">
              <a:lnSpc>
                <a:spcPts val="2000"/>
              </a:lnSpc>
              <a:buNone/>
            </a:pPr>
            <a:r>
              <a:rPr lang="en-US" sz="1600" dirty="0">
                <a:solidFill>
                  <a:srgbClr val="272525"/>
                </a:solidFill>
                <a:latin typeface="Inter" pitchFamily="34" charset="0"/>
                <a:ea typeface="Inter" pitchFamily="34" charset="-122"/>
                <a:cs typeface="Inter" pitchFamily="34" charset="-120"/>
              </a:rPr>
              <a:t>IAM es un servicio </a:t>
            </a:r>
            <a:r>
              <a:rPr lang="en-US" sz="1600" b="1" dirty="0">
                <a:solidFill>
                  <a:srgbClr val="272525"/>
                </a:solidFill>
                <a:latin typeface="Inter" pitchFamily="34" charset="0"/>
                <a:ea typeface="Inter" pitchFamily="34" charset="-122"/>
                <a:cs typeface="Inter" pitchFamily="34" charset="-120"/>
              </a:rPr>
              <a:t>global</a:t>
            </a:r>
            <a:r>
              <a:rPr lang="en-US" sz="1600" dirty="0">
                <a:solidFill>
                  <a:srgbClr val="272525"/>
                </a:solidFill>
                <a:latin typeface="Inter" pitchFamily="34" charset="0"/>
                <a:ea typeface="Inter" pitchFamily="34" charset="-122"/>
                <a:cs typeface="Inter" pitchFamily="34" charset="-120"/>
              </a:rPr>
              <a:t>. Un usuario creado en IAM existe en todas las regiones.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157049"/>
            <a:ext cx="1036236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Componentes Fundamentales de IAM</a:t>
            </a:r>
            <a:endParaRPr lang="en-US" sz="4450" dirty="0"/>
          </a:p>
        </p:txBody>
      </p:sp>
      <p:pic>
        <p:nvPicPr>
          <p:cNvPr id="3" name="Image 0" descr="preencoded.png"/>
          <p:cNvPicPr>
            <a:picLocks noChangeAspect="1"/>
          </p:cNvPicPr>
          <p:nvPr/>
        </p:nvPicPr>
        <p:blipFill>
          <a:blip r:embed="rId3"/>
          <a:stretch>
            <a:fillRect/>
          </a:stretch>
        </p:blipFill>
        <p:spPr>
          <a:xfrm>
            <a:off x="793790" y="2319457"/>
            <a:ext cx="566976" cy="566976"/>
          </a:xfrm>
          <a:prstGeom prst="rect">
            <a:avLst/>
          </a:prstGeom>
        </p:spPr>
      </p:pic>
      <p:sp>
        <p:nvSpPr>
          <p:cNvPr id="4" name="Text 1"/>
          <p:cNvSpPr/>
          <p:nvPr/>
        </p:nvSpPr>
        <p:spPr>
          <a:xfrm>
            <a:off x="1644253" y="24541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Usuarios (Users)</a:t>
            </a:r>
            <a:endParaRPr lang="en-US" sz="2200" dirty="0"/>
          </a:p>
        </p:txBody>
      </p:sp>
      <p:sp>
        <p:nvSpPr>
          <p:cNvPr id="5" name="Text 2"/>
          <p:cNvSpPr/>
          <p:nvPr/>
        </p:nvSpPr>
        <p:spPr>
          <a:xfrm>
            <a:off x="1644253" y="2944535"/>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Una entidad que representa a una persona o una aplicación que interactúa con AWS.</a:t>
            </a:r>
            <a:endParaRPr lang="en-US" sz="1750" dirty="0"/>
          </a:p>
        </p:txBody>
      </p:sp>
      <p:sp>
        <p:nvSpPr>
          <p:cNvPr id="6" name="Text 3"/>
          <p:cNvSpPr/>
          <p:nvPr/>
        </p:nvSpPr>
        <p:spPr>
          <a:xfrm>
            <a:off x="1644253" y="4169331"/>
            <a:ext cx="3308152" cy="217741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Credenciales:</a:t>
            </a:r>
            <a:r>
              <a:rPr lang="en-US" sz="1750" dirty="0">
                <a:solidFill>
                  <a:srgbClr val="272525"/>
                </a:solidFill>
                <a:latin typeface="Inter" pitchFamily="34" charset="0"/>
                <a:ea typeface="Inter" pitchFamily="34" charset="-122"/>
                <a:cs typeface="Inter" pitchFamily="34" charset="-120"/>
              </a:rPr>
              <a:t> Contraseña para la consola, y Claves de Acceso (Access Key ID y Secret Access Key) para el acceso programático (CLI, SDKs).</a:t>
            </a:r>
            <a:endParaRPr lang="en-US" sz="1750" dirty="0"/>
          </a:p>
        </p:txBody>
      </p:sp>
      <p:pic>
        <p:nvPicPr>
          <p:cNvPr id="7" name="Image 1" descr="preencoded.png"/>
          <p:cNvPicPr>
            <a:picLocks noChangeAspect="1"/>
          </p:cNvPicPr>
          <p:nvPr/>
        </p:nvPicPr>
        <p:blipFill>
          <a:blip r:embed="rId4"/>
          <a:stretch>
            <a:fillRect/>
          </a:stretch>
        </p:blipFill>
        <p:spPr>
          <a:xfrm>
            <a:off x="5235893" y="2319457"/>
            <a:ext cx="566976" cy="566976"/>
          </a:xfrm>
          <a:prstGeom prst="rect">
            <a:avLst/>
          </a:prstGeom>
        </p:spPr>
      </p:pic>
      <p:sp>
        <p:nvSpPr>
          <p:cNvPr id="8" name="Text 4"/>
          <p:cNvSpPr/>
          <p:nvPr/>
        </p:nvSpPr>
        <p:spPr>
          <a:xfrm>
            <a:off x="6086356" y="24541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Grupos (Groups)</a:t>
            </a:r>
            <a:endParaRPr lang="en-US" sz="2200" dirty="0"/>
          </a:p>
        </p:txBody>
      </p:sp>
      <p:sp>
        <p:nvSpPr>
          <p:cNvPr id="9" name="Text 5"/>
          <p:cNvSpPr/>
          <p:nvPr/>
        </p:nvSpPr>
        <p:spPr>
          <a:xfrm>
            <a:off x="6086356" y="2944535"/>
            <a:ext cx="3308152"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Una colección de usuarios. Es una forma de asignar permisos a múltiples usuarios a la vez en lugar de hacerlo uno por uno.</a:t>
            </a:r>
            <a:endParaRPr lang="en-US" sz="1750" dirty="0"/>
          </a:p>
        </p:txBody>
      </p:sp>
      <p:sp>
        <p:nvSpPr>
          <p:cNvPr id="10" name="Text 6"/>
          <p:cNvSpPr/>
          <p:nvPr/>
        </p:nvSpPr>
        <p:spPr>
          <a:xfrm>
            <a:off x="6086356" y="4895136"/>
            <a:ext cx="3308152" cy="1451610"/>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Ejemplo:</a:t>
            </a:r>
            <a:r>
              <a:rPr lang="en-US" sz="1750" dirty="0">
                <a:solidFill>
                  <a:srgbClr val="272525"/>
                </a:solidFill>
                <a:latin typeface="Inter" pitchFamily="34" charset="0"/>
                <a:ea typeface="Inter" pitchFamily="34" charset="-122"/>
                <a:cs typeface="Inter" pitchFamily="34" charset="-120"/>
              </a:rPr>
              <a:t> Un grupo DataScientists con permisos para acceder a S3 y SageMaker.</a:t>
            </a:r>
            <a:endParaRPr lang="en-US" sz="1750" dirty="0"/>
          </a:p>
        </p:txBody>
      </p:sp>
      <p:pic>
        <p:nvPicPr>
          <p:cNvPr id="11" name="Image 2" descr="preencoded.png"/>
          <p:cNvPicPr>
            <a:picLocks noChangeAspect="1"/>
          </p:cNvPicPr>
          <p:nvPr/>
        </p:nvPicPr>
        <p:blipFill>
          <a:blip r:embed="rId5"/>
          <a:stretch>
            <a:fillRect/>
          </a:stretch>
        </p:blipFill>
        <p:spPr>
          <a:xfrm>
            <a:off x="9677995" y="2319457"/>
            <a:ext cx="566976" cy="566976"/>
          </a:xfrm>
          <a:prstGeom prst="rect">
            <a:avLst/>
          </a:prstGeom>
        </p:spPr>
      </p:pic>
      <p:sp>
        <p:nvSpPr>
          <p:cNvPr id="12" name="Text 7"/>
          <p:cNvSpPr/>
          <p:nvPr/>
        </p:nvSpPr>
        <p:spPr>
          <a:xfrm>
            <a:off x="10528459" y="24541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Roles</a:t>
            </a:r>
            <a:endParaRPr lang="en-US" sz="2200" dirty="0"/>
          </a:p>
        </p:txBody>
      </p:sp>
      <p:sp>
        <p:nvSpPr>
          <p:cNvPr id="13" name="Text 8"/>
          <p:cNvSpPr/>
          <p:nvPr/>
        </p:nvSpPr>
        <p:spPr>
          <a:xfrm>
            <a:off x="10528459" y="2944535"/>
            <a:ext cx="3308152"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Una identidad con permisos específicos que puede ser "asumida" temporalmente por una entidad de confianza (un usuario, una aplicación, otro servicio de AWS).</a:t>
            </a:r>
            <a:endParaRPr lang="en-US" sz="1750" dirty="0"/>
          </a:p>
        </p:txBody>
      </p:sp>
      <p:sp>
        <p:nvSpPr>
          <p:cNvPr id="14" name="Text 9"/>
          <p:cNvSpPr/>
          <p:nvPr/>
        </p:nvSpPr>
        <p:spPr>
          <a:xfrm>
            <a:off x="10528459" y="5258038"/>
            <a:ext cx="3308152" cy="1814513"/>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Ventaja clave:</a:t>
            </a:r>
            <a:r>
              <a:rPr lang="en-US" sz="1750" dirty="0">
                <a:solidFill>
                  <a:srgbClr val="272525"/>
                </a:solidFill>
                <a:latin typeface="Inter" pitchFamily="34" charset="0"/>
                <a:ea typeface="Inter" pitchFamily="34" charset="-122"/>
                <a:cs typeface="Inter" pitchFamily="34" charset="-120"/>
              </a:rPr>
              <a:t> No requiere credenciales a largo plazo como las claves de acceso, usa credenciales de seguridad temporales.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79227" y="376476"/>
            <a:ext cx="5791319" cy="427792"/>
          </a:xfrm>
          <a:prstGeom prst="rect">
            <a:avLst/>
          </a:prstGeom>
          <a:noFill/>
          <a:ln/>
        </p:spPr>
        <p:txBody>
          <a:bodyPr wrap="none" lIns="0" tIns="0" rIns="0" bIns="0" rtlCol="0" anchor="t"/>
          <a:lstStyle/>
          <a:p>
            <a:pPr marL="0" indent="0" algn="l">
              <a:lnSpc>
                <a:spcPts val="3350"/>
              </a:lnSpc>
              <a:buNone/>
            </a:pPr>
            <a:r>
              <a:rPr lang="en-US" sz="2650" b="1" dirty="0">
                <a:solidFill>
                  <a:srgbClr val="000000"/>
                </a:solidFill>
                <a:latin typeface="Inter Bold" pitchFamily="34" charset="0"/>
                <a:ea typeface="Inter Bold" pitchFamily="34" charset="-122"/>
                <a:cs typeface="Inter Bold" pitchFamily="34" charset="-120"/>
              </a:rPr>
              <a:t>Profundizando en los Roles de IAM</a:t>
            </a:r>
            <a:endParaRPr lang="en-US" sz="2650" dirty="0"/>
          </a:p>
        </p:txBody>
      </p:sp>
      <p:sp>
        <p:nvSpPr>
          <p:cNvPr id="3" name="Text 1"/>
          <p:cNvSpPr/>
          <p:nvPr/>
        </p:nvSpPr>
        <p:spPr>
          <a:xfrm>
            <a:off x="479227" y="1078111"/>
            <a:ext cx="13671947" cy="219075"/>
          </a:xfrm>
          <a:prstGeom prst="rect">
            <a:avLst/>
          </a:prstGeom>
          <a:noFill/>
          <a:ln/>
        </p:spPr>
        <p:txBody>
          <a:bodyPr wrap="none" lIns="0" tIns="0" rIns="0" bIns="0" rtlCol="0" anchor="t"/>
          <a:lstStyle/>
          <a:p>
            <a:pPr marL="0" indent="0" algn="l">
              <a:lnSpc>
                <a:spcPts val="1700"/>
              </a:lnSpc>
              <a:buNone/>
            </a:pPr>
            <a:r>
              <a:rPr lang="en-US" dirty="0">
                <a:solidFill>
                  <a:srgbClr val="272525"/>
                </a:solidFill>
                <a:latin typeface="Inter" pitchFamily="34" charset="0"/>
                <a:ea typeface="Inter" pitchFamily="34" charset="-122"/>
                <a:cs typeface="Inter" pitchFamily="34" charset="-120"/>
              </a:rPr>
              <a:t>Los roles son uno de los conceptos más potentes y seguros de IAM.</a:t>
            </a:r>
            <a:endParaRPr lang="en-US" dirty="0"/>
          </a:p>
        </p:txBody>
      </p:sp>
      <p:sp>
        <p:nvSpPr>
          <p:cNvPr id="4" name="Text 2"/>
          <p:cNvSpPr/>
          <p:nvPr/>
        </p:nvSpPr>
        <p:spPr>
          <a:xfrm>
            <a:off x="479227" y="1588056"/>
            <a:ext cx="3864412" cy="213955"/>
          </a:xfrm>
          <a:prstGeom prst="rect">
            <a:avLst/>
          </a:prstGeom>
          <a:noFill/>
          <a:ln/>
        </p:spPr>
        <p:txBody>
          <a:bodyPr wrap="none" lIns="0" tIns="0" rIns="0" bIns="0" rtlCol="0" anchor="t"/>
          <a:lstStyle/>
          <a:p>
            <a:pPr marL="0" indent="0" algn="l">
              <a:lnSpc>
                <a:spcPts val="1650"/>
              </a:lnSpc>
              <a:buNone/>
            </a:pPr>
            <a:r>
              <a:rPr lang="en-US" b="1" dirty="0">
                <a:solidFill>
                  <a:srgbClr val="000000"/>
                </a:solidFill>
                <a:latin typeface="Inter Bold" pitchFamily="34" charset="0"/>
                <a:ea typeface="Inter Bold" pitchFamily="34" charset="-122"/>
                <a:cs typeface="Inter Bold" pitchFamily="34" charset="-120"/>
              </a:rPr>
              <a:t>Caso de Uso 1: Acceso entre servicios de AWS</a:t>
            </a:r>
            <a:endParaRPr lang="en-US" dirty="0"/>
          </a:p>
        </p:txBody>
      </p:sp>
      <p:sp>
        <p:nvSpPr>
          <p:cNvPr id="5" name="Shape 3"/>
          <p:cNvSpPr/>
          <p:nvPr/>
        </p:nvSpPr>
        <p:spPr>
          <a:xfrm>
            <a:off x="479227" y="1955959"/>
            <a:ext cx="136922" cy="843796"/>
          </a:xfrm>
          <a:prstGeom prst="roundRect">
            <a:avLst>
              <a:gd name="adj" fmla="val 42006"/>
            </a:avLst>
          </a:prstGeom>
          <a:solidFill>
            <a:srgbClr val="DADBF1"/>
          </a:solidFill>
          <a:ln w="7620">
            <a:solidFill>
              <a:srgbClr val="C0C1D7"/>
            </a:solidFill>
            <a:prstDash val="solid"/>
          </a:ln>
        </p:spPr>
        <p:txBody>
          <a:bodyPr/>
          <a:lstStyle/>
          <a:p>
            <a:endParaRPr lang="es-ES" sz="2800"/>
          </a:p>
        </p:txBody>
      </p:sp>
      <p:sp>
        <p:nvSpPr>
          <p:cNvPr id="6" name="Text 4"/>
          <p:cNvSpPr/>
          <p:nvPr/>
        </p:nvSpPr>
        <p:spPr>
          <a:xfrm>
            <a:off x="753070" y="2092881"/>
            <a:ext cx="1711762" cy="213955"/>
          </a:xfrm>
          <a:prstGeom prst="rect">
            <a:avLst/>
          </a:prstGeom>
          <a:noFill/>
          <a:ln/>
        </p:spPr>
        <p:txBody>
          <a:bodyPr wrap="none" lIns="0" tIns="0" rIns="0" bIns="0" rtlCol="0" anchor="t"/>
          <a:lstStyle/>
          <a:p>
            <a:pPr marL="0" indent="0" algn="l">
              <a:lnSpc>
                <a:spcPts val="1650"/>
              </a:lnSpc>
              <a:buNone/>
            </a:pPr>
            <a:r>
              <a:rPr lang="en-US" b="1" dirty="0">
                <a:solidFill>
                  <a:srgbClr val="272525"/>
                </a:solidFill>
                <a:latin typeface="Inter Bold" pitchFamily="34" charset="0"/>
                <a:ea typeface="Inter Bold" pitchFamily="34" charset="-122"/>
                <a:cs typeface="Inter Bold" pitchFamily="34" charset="-120"/>
              </a:rPr>
              <a:t>Escenario</a:t>
            </a:r>
            <a:endParaRPr lang="en-US" dirty="0"/>
          </a:p>
        </p:txBody>
      </p:sp>
      <p:sp>
        <p:nvSpPr>
          <p:cNvPr id="7" name="Text 5"/>
          <p:cNvSpPr/>
          <p:nvPr/>
        </p:nvSpPr>
        <p:spPr>
          <a:xfrm>
            <a:off x="753070" y="2443758"/>
            <a:ext cx="6395085" cy="219075"/>
          </a:xfrm>
          <a:prstGeom prst="rect">
            <a:avLst/>
          </a:prstGeom>
          <a:noFill/>
          <a:ln/>
        </p:spPr>
        <p:txBody>
          <a:bodyPr wrap="none" lIns="0" tIns="0" rIns="0" bIns="0" rtlCol="0" anchor="t"/>
          <a:lstStyle/>
          <a:p>
            <a:pPr marL="0" indent="0" algn="l">
              <a:lnSpc>
                <a:spcPts val="1700"/>
              </a:lnSpc>
              <a:buNone/>
            </a:pPr>
            <a:r>
              <a:rPr lang="en-US" sz="1400" dirty="0">
                <a:solidFill>
                  <a:srgbClr val="272525"/>
                </a:solidFill>
                <a:latin typeface="Inter" pitchFamily="34" charset="0"/>
                <a:ea typeface="Inter" pitchFamily="34" charset="-122"/>
                <a:cs typeface="Inter" pitchFamily="34" charset="-120"/>
              </a:rPr>
              <a:t>Tienes una instancia EC2 que necesita leer datos de un bucket de S3 para entrenar un modelo.</a:t>
            </a:r>
            <a:endParaRPr lang="en-US" sz="1400" dirty="0"/>
          </a:p>
        </p:txBody>
      </p:sp>
      <p:sp>
        <p:nvSpPr>
          <p:cNvPr id="8" name="Shape 6"/>
          <p:cNvSpPr/>
          <p:nvPr/>
        </p:nvSpPr>
        <p:spPr>
          <a:xfrm>
            <a:off x="684609" y="2936677"/>
            <a:ext cx="136922" cy="843796"/>
          </a:xfrm>
          <a:prstGeom prst="roundRect">
            <a:avLst>
              <a:gd name="adj" fmla="val 42006"/>
            </a:avLst>
          </a:prstGeom>
          <a:solidFill>
            <a:srgbClr val="DADBF1"/>
          </a:solidFill>
          <a:ln w="7620">
            <a:solidFill>
              <a:srgbClr val="C0C1D7"/>
            </a:solidFill>
            <a:prstDash val="solid"/>
          </a:ln>
        </p:spPr>
        <p:txBody>
          <a:bodyPr/>
          <a:lstStyle/>
          <a:p>
            <a:endParaRPr lang="es-ES" sz="2800"/>
          </a:p>
        </p:txBody>
      </p:sp>
      <p:sp>
        <p:nvSpPr>
          <p:cNvPr id="9" name="Text 7"/>
          <p:cNvSpPr/>
          <p:nvPr/>
        </p:nvSpPr>
        <p:spPr>
          <a:xfrm>
            <a:off x="958453" y="3073598"/>
            <a:ext cx="1711762" cy="213955"/>
          </a:xfrm>
          <a:prstGeom prst="rect">
            <a:avLst/>
          </a:prstGeom>
          <a:noFill/>
          <a:ln/>
        </p:spPr>
        <p:txBody>
          <a:bodyPr wrap="none" lIns="0" tIns="0" rIns="0" bIns="0" rtlCol="0" anchor="t"/>
          <a:lstStyle/>
          <a:p>
            <a:pPr marL="0" indent="0" algn="l">
              <a:lnSpc>
                <a:spcPts val="1650"/>
              </a:lnSpc>
              <a:buNone/>
            </a:pPr>
            <a:r>
              <a:rPr lang="en-US" b="1" dirty="0">
                <a:solidFill>
                  <a:srgbClr val="272525"/>
                </a:solidFill>
                <a:latin typeface="Inter Bold" pitchFamily="34" charset="0"/>
                <a:ea typeface="Inter Bold" pitchFamily="34" charset="-122"/>
                <a:cs typeface="Inter Bold" pitchFamily="34" charset="-120"/>
              </a:rPr>
              <a:t>Solución Insegura</a:t>
            </a:r>
            <a:endParaRPr lang="en-US" dirty="0"/>
          </a:p>
        </p:txBody>
      </p:sp>
      <p:sp>
        <p:nvSpPr>
          <p:cNvPr id="10" name="Text 8"/>
          <p:cNvSpPr/>
          <p:nvPr/>
        </p:nvSpPr>
        <p:spPr>
          <a:xfrm>
            <a:off x="958453" y="3424476"/>
            <a:ext cx="6189702" cy="219075"/>
          </a:xfrm>
          <a:prstGeom prst="rect">
            <a:avLst/>
          </a:prstGeom>
          <a:noFill/>
          <a:ln/>
        </p:spPr>
        <p:txBody>
          <a:bodyPr wrap="none" lIns="0" tIns="0" rIns="0" bIns="0" rtlCol="0" anchor="t"/>
          <a:lstStyle/>
          <a:p>
            <a:pPr marL="0" indent="0" algn="l">
              <a:lnSpc>
                <a:spcPts val="1700"/>
              </a:lnSpc>
              <a:buNone/>
            </a:pPr>
            <a:r>
              <a:rPr lang="en-US" sz="1400" dirty="0">
                <a:solidFill>
                  <a:srgbClr val="272525"/>
                </a:solidFill>
                <a:latin typeface="Inter" pitchFamily="34" charset="0"/>
                <a:ea typeface="Inter" pitchFamily="34" charset="-122"/>
                <a:cs typeface="Inter" pitchFamily="34" charset="-120"/>
              </a:rPr>
              <a:t>Guardar claves de acceso de un usuario IAM en la instancia EC2. </a:t>
            </a:r>
            <a:r>
              <a:rPr lang="en-US" sz="1400" dirty="0">
                <a:solidFill>
                  <a:srgbClr val="272525"/>
                </a:solidFill>
                <a:highlight>
                  <a:srgbClr val="FAA1A1"/>
                </a:highlight>
                <a:latin typeface="Inter" pitchFamily="34" charset="0"/>
                <a:ea typeface="Inter" pitchFamily="34" charset="-122"/>
                <a:cs typeface="Inter" pitchFamily="34" charset="-120"/>
              </a:rPr>
              <a:t>¡Muy mala práctica!</a:t>
            </a:r>
            <a:endParaRPr lang="en-US" sz="1400" dirty="0"/>
          </a:p>
        </p:txBody>
      </p:sp>
      <p:sp>
        <p:nvSpPr>
          <p:cNvPr id="11" name="Shape 9"/>
          <p:cNvSpPr/>
          <p:nvPr/>
        </p:nvSpPr>
        <p:spPr>
          <a:xfrm>
            <a:off x="889992" y="3917394"/>
            <a:ext cx="136922" cy="1062871"/>
          </a:xfrm>
          <a:prstGeom prst="roundRect">
            <a:avLst>
              <a:gd name="adj" fmla="val 42006"/>
            </a:avLst>
          </a:prstGeom>
          <a:solidFill>
            <a:srgbClr val="DADBF1"/>
          </a:solidFill>
          <a:ln w="7620">
            <a:solidFill>
              <a:srgbClr val="C0C1D7"/>
            </a:solidFill>
            <a:prstDash val="solid"/>
          </a:ln>
        </p:spPr>
        <p:txBody>
          <a:bodyPr/>
          <a:lstStyle/>
          <a:p>
            <a:endParaRPr lang="es-ES" sz="2800"/>
          </a:p>
        </p:txBody>
      </p:sp>
      <p:sp>
        <p:nvSpPr>
          <p:cNvPr id="12" name="Text 10"/>
          <p:cNvSpPr/>
          <p:nvPr/>
        </p:nvSpPr>
        <p:spPr>
          <a:xfrm>
            <a:off x="1163836" y="4054316"/>
            <a:ext cx="2150031" cy="213955"/>
          </a:xfrm>
          <a:prstGeom prst="rect">
            <a:avLst/>
          </a:prstGeom>
          <a:noFill/>
          <a:ln/>
        </p:spPr>
        <p:txBody>
          <a:bodyPr wrap="none" lIns="0" tIns="0" rIns="0" bIns="0" rtlCol="0" anchor="t"/>
          <a:lstStyle/>
          <a:p>
            <a:pPr marL="0" indent="0" algn="l">
              <a:lnSpc>
                <a:spcPts val="1650"/>
              </a:lnSpc>
              <a:buNone/>
            </a:pPr>
            <a:r>
              <a:rPr lang="en-US" b="1" dirty="0">
                <a:solidFill>
                  <a:srgbClr val="272525"/>
                </a:solidFill>
                <a:latin typeface="Inter Bold" pitchFamily="34" charset="0"/>
                <a:ea typeface="Inter Bold" pitchFamily="34" charset="-122"/>
                <a:cs typeface="Inter Bold" pitchFamily="34" charset="-120"/>
              </a:rPr>
              <a:t>Solución Segura (con Rol)</a:t>
            </a:r>
            <a:endParaRPr lang="en-US" dirty="0"/>
          </a:p>
        </p:txBody>
      </p:sp>
      <p:sp>
        <p:nvSpPr>
          <p:cNvPr id="13" name="Text 11"/>
          <p:cNvSpPr/>
          <p:nvPr/>
        </p:nvSpPr>
        <p:spPr>
          <a:xfrm>
            <a:off x="1163836" y="4405193"/>
            <a:ext cx="5984319" cy="438150"/>
          </a:xfrm>
          <a:prstGeom prst="rect">
            <a:avLst/>
          </a:prstGeom>
          <a:noFill/>
          <a:ln/>
        </p:spPr>
        <p:txBody>
          <a:bodyPr wrap="square" lIns="0" tIns="0" rIns="0" bIns="0" rtlCol="0" anchor="t"/>
          <a:lstStyle/>
          <a:p>
            <a:pPr marL="0" indent="0" algn="l">
              <a:lnSpc>
                <a:spcPts val="1700"/>
              </a:lnSpc>
              <a:buNone/>
            </a:pPr>
            <a:r>
              <a:rPr lang="en-US" sz="1400" dirty="0">
                <a:solidFill>
                  <a:srgbClr val="272525"/>
                </a:solidFill>
                <a:latin typeface="Inter" pitchFamily="34" charset="0"/>
                <a:ea typeface="Inter" pitchFamily="34" charset="-122"/>
                <a:cs typeface="Inter" pitchFamily="34" charset="-120"/>
              </a:rPr>
              <a:t>Creas un Rol que tiene permiso para leer de S3. Asocias ese Rol a la instancia EC2. La instancia "asume" el rol y obtiene credenciales temporales para acceder a S3.</a:t>
            </a:r>
            <a:endParaRPr lang="en-US" sz="1400" dirty="0"/>
          </a:p>
        </p:txBody>
      </p:sp>
      <p:sp>
        <p:nvSpPr>
          <p:cNvPr id="14" name="Text 12"/>
          <p:cNvSpPr/>
          <p:nvPr/>
        </p:nvSpPr>
        <p:spPr>
          <a:xfrm>
            <a:off x="7489865" y="1588056"/>
            <a:ext cx="3991332" cy="213955"/>
          </a:xfrm>
          <a:prstGeom prst="rect">
            <a:avLst/>
          </a:prstGeom>
          <a:noFill/>
          <a:ln/>
        </p:spPr>
        <p:txBody>
          <a:bodyPr wrap="none" lIns="0" tIns="0" rIns="0" bIns="0" rtlCol="0" anchor="t"/>
          <a:lstStyle/>
          <a:p>
            <a:pPr marL="0" indent="0" algn="l">
              <a:lnSpc>
                <a:spcPts val="1650"/>
              </a:lnSpc>
              <a:buNone/>
            </a:pPr>
            <a:r>
              <a:rPr lang="en-US" b="1" dirty="0">
                <a:solidFill>
                  <a:srgbClr val="000000"/>
                </a:solidFill>
                <a:latin typeface="Inter Bold" pitchFamily="34" charset="0"/>
                <a:ea typeface="Inter Bold" pitchFamily="34" charset="-122"/>
                <a:cs typeface="Inter Bold" pitchFamily="34" charset="-120"/>
              </a:rPr>
              <a:t>Caso de Uso 2: Acceso para usuarios federados</a:t>
            </a:r>
            <a:endParaRPr lang="en-US" dirty="0"/>
          </a:p>
        </p:txBody>
      </p:sp>
      <p:sp>
        <p:nvSpPr>
          <p:cNvPr id="15" name="Text 13"/>
          <p:cNvSpPr/>
          <p:nvPr/>
        </p:nvSpPr>
        <p:spPr>
          <a:xfrm>
            <a:off x="7489865" y="1938933"/>
            <a:ext cx="6668929" cy="438150"/>
          </a:xfrm>
          <a:prstGeom prst="rect">
            <a:avLst/>
          </a:prstGeom>
          <a:noFill/>
          <a:ln/>
        </p:spPr>
        <p:txBody>
          <a:bodyPr wrap="square" lIns="0" tIns="0" rIns="0" bIns="0" rtlCol="0" anchor="t"/>
          <a:lstStyle/>
          <a:p>
            <a:pPr marL="0" indent="0" algn="l">
              <a:lnSpc>
                <a:spcPts val="1700"/>
              </a:lnSpc>
              <a:buNone/>
            </a:pPr>
            <a:r>
              <a:rPr lang="en-US" sz="1400" dirty="0">
                <a:solidFill>
                  <a:srgbClr val="272525"/>
                </a:solidFill>
                <a:latin typeface="Inter" pitchFamily="34" charset="0"/>
                <a:ea typeface="Inter" pitchFamily="34" charset="-122"/>
                <a:cs typeface="Inter" pitchFamily="34" charset="-120"/>
              </a:rPr>
              <a:t>Permite que usuarios de tu directorio corporativo (ej. Active Directory) accedan a la consola de AWS sin necesidad de crearles usuarios IAM individuales.</a:t>
            </a:r>
            <a:endParaRPr lang="en-US" sz="1400" dirty="0"/>
          </a:p>
        </p:txBody>
      </p:sp>
      <p:pic>
        <p:nvPicPr>
          <p:cNvPr id="16" name="Image 0" descr="preencoded.png"/>
          <p:cNvPicPr>
            <a:picLocks noChangeAspect="1"/>
          </p:cNvPicPr>
          <p:nvPr/>
        </p:nvPicPr>
        <p:blipFill>
          <a:blip r:embed="rId3"/>
          <a:stretch>
            <a:fillRect/>
          </a:stretch>
        </p:blipFill>
        <p:spPr>
          <a:xfrm>
            <a:off x="7489865" y="2531031"/>
            <a:ext cx="6668929" cy="66689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100"/>
          </a:xfrm>
          <a:prstGeom prst="rect">
            <a:avLst/>
          </a:prstGeom>
        </p:spPr>
      </p:pic>
      <p:sp>
        <p:nvSpPr>
          <p:cNvPr id="3" name="Text 0"/>
          <p:cNvSpPr/>
          <p:nvPr/>
        </p:nvSpPr>
        <p:spPr>
          <a:xfrm>
            <a:off x="6073616" y="461367"/>
            <a:ext cx="7671911" cy="524470"/>
          </a:xfrm>
          <a:prstGeom prst="rect">
            <a:avLst/>
          </a:prstGeom>
          <a:noFill/>
          <a:ln/>
        </p:spPr>
        <p:txBody>
          <a:bodyPr wrap="none" lIns="0" tIns="0" rIns="0" bIns="0" rtlCol="0" anchor="t"/>
          <a:lstStyle/>
          <a:p>
            <a:pPr marL="0" indent="0" algn="l">
              <a:lnSpc>
                <a:spcPts val="4100"/>
              </a:lnSpc>
              <a:buNone/>
            </a:pPr>
            <a:r>
              <a:rPr lang="en-US" sz="3300" b="1" dirty="0">
                <a:solidFill>
                  <a:srgbClr val="000000"/>
                </a:solidFill>
                <a:latin typeface="Inter Bold" pitchFamily="34" charset="0"/>
                <a:ea typeface="Inter Bold" pitchFamily="34" charset="-122"/>
                <a:cs typeface="Inter Bold" pitchFamily="34" charset="-120"/>
              </a:rPr>
              <a:t>Políticas: El Lenguaje de los Permisos</a:t>
            </a:r>
            <a:endParaRPr lang="en-US" sz="3300" dirty="0"/>
          </a:p>
        </p:txBody>
      </p:sp>
      <p:sp>
        <p:nvSpPr>
          <p:cNvPr id="4" name="Text 1"/>
          <p:cNvSpPr/>
          <p:nvPr/>
        </p:nvSpPr>
        <p:spPr>
          <a:xfrm>
            <a:off x="6073616" y="1405295"/>
            <a:ext cx="2097524" cy="262176"/>
          </a:xfrm>
          <a:prstGeom prst="rect">
            <a:avLst/>
          </a:prstGeom>
          <a:noFill/>
          <a:ln/>
        </p:spPr>
        <p:txBody>
          <a:bodyPr wrap="none" lIns="0" tIns="0" rIns="0" bIns="0" rtlCol="0" anchor="t"/>
          <a:lstStyle/>
          <a:p>
            <a:pPr marL="0" indent="0" algn="l">
              <a:lnSpc>
                <a:spcPts val="2050"/>
              </a:lnSpc>
              <a:buNone/>
            </a:pPr>
            <a:r>
              <a:rPr lang="en-US" sz="2000" b="1" dirty="0">
                <a:solidFill>
                  <a:srgbClr val="000000"/>
                </a:solidFill>
                <a:latin typeface="Inter Bold" pitchFamily="34" charset="0"/>
                <a:ea typeface="Inter Bold" pitchFamily="34" charset="-122"/>
                <a:cs typeface="Inter Bold" pitchFamily="34" charset="-120"/>
              </a:rPr>
              <a:t>Definición</a:t>
            </a:r>
            <a:endParaRPr lang="en-US" sz="2000" dirty="0"/>
          </a:p>
        </p:txBody>
      </p:sp>
      <p:sp>
        <p:nvSpPr>
          <p:cNvPr id="5" name="Text 2"/>
          <p:cNvSpPr/>
          <p:nvPr/>
        </p:nvSpPr>
        <p:spPr>
          <a:xfrm>
            <a:off x="6073616" y="1835229"/>
            <a:ext cx="3780115" cy="805101"/>
          </a:xfrm>
          <a:prstGeom prst="rect">
            <a:avLst/>
          </a:prstGeom>
          <a:noFill/>
          <a:ln/>
        </p:spPr>
        <p:txBody>
          <a:bodyPr wrap="square" lIns="0" tIns="0" rIns="0" bIns="0" rtlCol="0" anchor="t"/>
          <a:lstStyle/>
          <a:p>
            <a:pPr marL="0" indent="0" algn="l">
              <a:lnSpc>
                <a:spcPts val="2100"/>
              </a:lnSpc>
              <a:buNone/>
            </a:pPr>
            <a:r>
              <a:rPr lang="en-US" sz="1600" dirty="0">
                <a:solidFill>
                  <a:srgbClr val="272525"/>
                </a:solidFill>
                <a:latin typeface="Inter" pitchFamily="34" charset="0"/>
                <a:ea typeface="Inter" pitchFamily="34" charset="-122"/>
                <a:cs typeface="Inter" pitchFamily="34" charset="-120"/>
              </a:rPr>
              <a:t>Una </a:t>
            </a:r>
            <a:r>
              <a:rPr lang="en-US" sz="1600" b="1" dirty="0">
                <a:solidFill>
                  <a:srgbClr val="272525"/>
                </a:solidFill>
                <a:latin typeface="Inter" pitchFamily="34" charset="0"/>
                <a:ea typeface="Inter" pitchFamily="34" charset="-122"/>
                <a:cs typeface="Inter" pitchFamily="34" charset="-120"/>
              </a:rPr>
              <a:t>Política</a:t>
            </a:r>
            <a:r>
              <a:rPr lang="en-US" sz="1600" dirty="0">
                <a:solidFill>
                  <a:srgbClr val="272525"/>
                </a:solidFill>
                <a:latin typeface="Inter" pitchFamily="34" charset="0"/>
                <a:ea typeface="Inter" pitchFamily="34" charset="-122"/>
                <a:cs typeface="Inter" pitchFamily="34" charset="-120"/>
              </a:rPr>
              <a:t> es un documento JSON que define explícitamente los permisos. Todo en IAM se basa en políticas.</a:t>
            </a:r>
            <a:endParaRPr lang="en-US" sz="1600" dirty="0"/>
          </a:p>
        </p:txBody>
      </p:sp>
      <p:sp>
        <p:nvSpPr>
          <p:cNvPr id="6" name="Text 3"/>
          <p:cNvSpPr/>
          <p:nvPr/>
        </p:nvSpPr>
        <p:spPr>
          <a:xfrm>
            <a:off x="6073616" y="2808089"/>
            <a:ext cx="3249216" cy="262176"/>
          </a:xfrm>
          <a:prstGeom prst="rect">
            <a:avLst/>
          </a:prstGeom>
          <a:noFill/>
          <a:ln/>
        </p:spPr>
        <p:txBody>
          <a:bodyPr wrap="none" lIns="0" tIns="0" rIns="0" bIns="0" rtlCol="0" anchor="t"/>
          <a:lstStyle/>
          <a:p>
            <a:pPr marL="0" indent="0" algn="l">
              <a:lnSpc>
                <a:spcPts val="2050"/>
              </a:lnSpc>
              <a:buNone/>
            </a:pPr>
            <a:r>
              <a:rPr lang="en-US" sz="2000" b="1" dirty="0">
                <a:solidFill>
                  <a:srgbClr val="000000"/>
                </a:solidFill>
                <a:latin typeface="Inter Bold" pitchFamily="34" charset="0"/>
                <a:ea typeface="Inter Bold" pitchFamily="34" charset="-122"/>
                <a:cs typeface="Inter Bold" pitchFamily="34" charset="-120"/>
              </a:rPr>
              <a:t>Estructura de una Política JSON</a:t>
            </a:r>
            <a:endParaRPr lang="en-US" sz="2000" dirty="0"/>
          </a:p>
        </p:txBody>
      </p:sp>
      <p:sp>
        <p:nvSpPr>
          <p:cNvPr id="7" name="Text 4"/>
          <p:cNvSpPr/>
          <p:nvPr/>
        </p:nvSpPr>
        <p:spPr>
          <a:xfrm>
            <a:off x="6073616" y="3238024"/>
            <a:ext cx="3780115" cy="536734"/>
          </a:xfrm>
          <a:prstGeom prst="rect">
            <a:avLst/>
          </a:prstGeom>
          <a:noFill/>
          <a:ln/>
        </p:spPr>
        <p:txBody>
          <a:bodyPr wrap="square" lIns="0" tIns="0" rIns="0" bIns="0" rtlCol="0" anchor="t"/>
          <a:lstStyle/>
          <a:p>
            <a:pPr marL="342900" indent="-342900" algn="l">
              <a:lnSpc>
                <a:spcPts val="2100"/>
              </a:lnSpc>
              <a:buSzPct val="100000"/>
              <a:buChar char="•"/>
            </a:pPr>
            <a:r>
              <a:rPr lang="en-US" sz="1600" b="1" dirty="0">
                <a:solidFill>
                  <a:srgbClr val="272525"/>
                </a:solidFill>
                <a:latin typeface="Inter" pitchFamily="34" charset="0"/>
                <a:ea typeface="Inter" pitchFamily="34" charset="-122"/>
                <a:cs typeface="Inter" pitchFamily="34" charset="-120"/>
              </a:rPr>
              <a:t>Effect:</a:t>
            </a:r>
            <a:r>
              <a:rPr lang="en-US" sz="1600" dirty="0">
                <a:solidFill>
                  <a:srgbClr val="272525"/>
                </a:solidFill>
                <a:latin typeface="Inter" pitchFamily="34" charset="0"/>
                <a:ea typeface="Inter" pitchFamily="34" charset="-122"/>
                <a:cs typeface="Inter" pitchFamily="34" charset="-120"/>
              </a:rPr>
              <a:t> Allow o Deny. Deny siempre prevalece.</a:t>
            </a:r>
            <a:endParaRPr lang="en-US" sz="1600" dirty="0"/>
          </a:p>
        </p:txBody>
      </p:sp>
      <p:sp>
        <p:nvSpPr>
          <p:cNvPr id="8" name="Text 5"/>
          <p:cNvSpPr/>
          <p:nvPr/>
        </p:nvSpPr>
        <p:spPr>
          <a:xfrm>
            <a:off x="6073616" y="3833455"/>
            <a:ext cx="3780115" cy="536734"/>
          </a:xfrm>
          <a:prstGeom prst="rect">
            <a:avLst/>
          </a:prstGeom>
          <a:noFill/>
          <a:ln/>
        </p:spPr>
        <p:txBody>
          <a:bodyPr wrap="square" lIns="0" tIns="0" rIns="0" bIns="0" rtlCol="0" anchor="t"/>
          <a:lstStyle/>
          <a:p>
            <a:pPr marL="342900" indent="-342900" algn="l">
              <a:lnSpc>
                <a:spcPts val="2100"/>
              </a:lnSpc>
              <a:buSzPct val="100000"/>
              <a:buChar char="•"/>
            </a:pPr>
            <a:r>
              <a:rPr lang="en-US" sz="1600" b="1" dirty="0">
                <a:solidFill>
                  <a:srgbClr val="272525"/>
                </a:solidFill>
                <a:latin typeface="Inter" pitchFamily="34" charset="0"/>
                <a:ea typeface="Inter" pitchFamily="34" charset="-122"/>
                <a:cs typeface="Inter" pitchFamily="34" charset="-120"/>
              </a:rPr>
              <a:t>Action:</a:t>
            </a:r>
            <a:r>
              <a:rPr lang="en-US" sz="1600" dirty="0">
                <a:solidFill>
                  <a:srgbClr val="272525"/>
                </a:solidFill>
                <a:latin typeface="Inter" pitchFamily="34" charset="0"/>
                <a:ea typeface="Inter" pitchFamily="34" charset="-122"/>
                <a:cs typeface="Inter" pitchFamily="34" charset="-120"/>
              </a:rPr>
              <a:t> La API call del servicio (ej. ec2:StartInstances).</a:t>
            </a:r>
            <a:endParaRPr lang="en-US" sz="1600" dirty="0"/>
          </a:p>
        </p:txBody>
      </p:sp>
      <p:sp>
        <p:nvSpPr>
          <p:cNvPr id="9" name="Text 6"/>
          <p:cNvSpPr/>
          <p:nvPr/>
        </p:nvSpPr>
        <p:spPr>
          <a:xfrm>
            <a:off x="6073616" y="4428887"/>
            <a:ext cx="3780115" cy="536734"/>
          </a:xfrm>
          <a:prstGeom prst="rect">
            <a:avLst/>
          </a:prstGeom>
          <a:noFill/>
          <a:ln/>
        </p:spPr>
        <p:txBody>
          <a:bodyPr wrap="square" lIns="0" tIns="0" rIns="0" bIns="0" rtlCol="0" anchor="t"/>
          <a:lstStyle/>
          <a:p>
            <a:pPr marL="342900" indent="-342900" algn="l">
              <a:lnSpc>
                <a:spcPts val="2100"/>
              </a:lnSpc>
              <a:buSzPct val="100000"/>
              <a:buChar char="•"/>
            </a:pPr>
            <a:r>
              <a:rPr lang="en-US" sz="1600" b="1" dirty="0">
                <a:solidFill>
                  <a:srgbClr val="272525"/>
                </a:solidFill>
                <a:latin typeface="Inter" pitchFamily="34" charset="0"/>
                <a:ea typeface="Inter" pitchFamily="34" charset="-122"/>
                <a:cs typeface="Inter" pitchFamily="34" charset="-120"/>
              </a:rPr>
              <a:t>Resource:</a:t>
            </a:r>
            <a:r>
              <a:rPr lang="en-US" sz="1600" dirty="0">
                <a:solidFill>
                  <a:srgbClr val="272525"/>
                </a:solidFill>
                <a:latin typeface="Inter" pitchFamily="34" charset="0"/>
                <a:ea typeface="Inter" pitchFamily="34" charset="-122"/>
                <a:cs typeface="Inter" pitchFamily="34" charset="-120"/>
              </a:rPr>
              <a:t> El ARN (Amazon Resource Name) del recurso.</a:t>
            </a:r>
            <a:endParaRPr lang="en-US" sz="1600" dirty="0"/>
          </a:p>
        </p:txBody>
      </p:sp>
      <p:sp>
        <p:nvSpPr>
          <p:cNvPr id="10" name="Text 7"/>
          <p:cNvSpPr/>
          <p:nvPr/>
        </p:nvSpPr>
        <p:spPr>
          <a:xfrm>
            <a:off x="6073616" y="5024318"/>
            <a:ext cx="3780115" cy="536734"/>
          </a:xfrm>
          <a:prstGeom prst="rect">
            <a:avLst/>
          </a:prstGeom>
          <a:noFill/>
          <a:ln/>
        </p:spPr>
        <p:txBody>
          <a:bodyPr wrap="square" lIns="0" tIns="0" rIns="0" bIns="0" rtlCol="0" anchor="t"/>
          <a:lstStyle/>
          <a:p>
            <a:pPr marL="342900" indent="-342900" algn="l">
              <a:lnSpc>
                <a:spcPts val="2100"/>
              </a:lnSpc>
              <a:buSzPct val="100000"/>
              <a:buChar char="•"/>
            </a:pPr>
            <a:r>
              <a:rPr lang="en-US" sz="1600" b="1" dirty="0">
                <a:solidFill>
                  <a:srgbClr val="272525"/>
                </a:solidFill>
                <a:latin typeface="Inter" pitchFamily="34" charset="0"/>
                <a:ea typeface="Inter" pitchFamily="34" charset="-122"/>
                <a:cs typeface="Inter" pitchFamily="34" charset="-120"/>
              </a:rPr>
              <a:t>Condition:</a:t>
            </a:r>
            <a:r>
              <a:rPr lang="en-US" sz="1600" dirty="0">
                <a:solidFill>
                  <a:srgbClr val="272525"/>
                </a:solidFill>
                <a:latin typeface="Inter" pitchFamily="34" charset="0"/>
                <a:ea typeface="Inter" pitchFamily="34" charset="-122"/>
                <a:cs typeface="Inter" pitchFamily="34" charset="-120"/>
              </a:rPr>
              <a:t> (Opcional) Condiciones para que aplique la política.</a:t>
            </a:r>
            <a:endParaRPr lang="en-US" sz="1600" dirty="0"/>
          </a:p>
        </p:txBody>
      </p:sp>
      <p:sp>
        <p:nvSpPr>
          <p:cNvPr id="11" name="Shape 8"/>
          <p:cNvSpPr/>
          <p:nvPr/>
        </p:nvSpPr>
        <p:spPr>
          <a:xfrm>
            <a:off x="10270688" y="1426250"/>
            <a:ext cx="3780115" cy="6155769"/>
          </a:xfrm>
          <a:prstGeom prst="roundRect">
            <a:avLst>
              <a:gd name="adj" fmla="val 1864"/>
            </a:avLst>
          </a:prstGeom>
          <a:solidFill>
            <a:srgbClr val="F2F2F2"/>
          </a:solidFill>
          <a:ln/>
        </p:spPr>
        <p:txBody>
          <a:bodyPr/>
          <a:lstStyle/>
          <a:p>
            <a:endParaRPr lang="es-ES"/>
          </a:p>
        </p:txBody>
      </p:sp>
      <p:sp>
        <p:nvSpPr>
          <p:cNvPr id="12" name="Shape 9"/>
          <p:cNvSpPr/>
          <p:nvPr/>
        </p:nvSpPr>
        <p:spPr>
          <a:xfrm>
            <a:off x="10262354" y="1426250"/>
            <a:ext cx="3796784" cy="6155769"/>
          </a:xfrm>
          <a:prstGeom prst="roundRect">
            <a:avLst>
              <a:gd name="adj" fmla="val 663"/>
            </a:avLst>
          </a:prstGeom>
          <a:solidFill>
            <a:srgbClr val="F2F2F2"/>
          </a:solidFill>
          <a:ln/>
        </p:spPr>
        <p:txBody>
          <a:bodyPr/>
          <a:lstStyle/>
          <a:p>
            <a:endParaRPr lang="es-ES"/>
          </a:p>
        </p:txBody>
      </p:sp>
      <p:sp>
        <p:nvSpPr>
          <p:cNvPr id="13" name="Text 10"/>
          <p:cNvSpPr/>
          <p:nvPr/>
        </p:nvSpPr>
        <p:spPr>
          <a:xfrm>
            <a:off x="10430113" y="1552099"/>
            <a:ext cx="3461266" cy="5904071"/>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"Version": "2012-10-17", "Statement": [ { "Effect": "Allow", "Action": [ "s3:GetObject", "s3:ListBucket" ], "Resource": [ "arn:aws:s3:::my-ai-datasets", "arn:aws:s3:::my-ai-datasets/*" ], "Condition": { "IpAddress": { "aws:SourceIp": "198.51.100.0/24" } } } ]}</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3976" y="750213"/>
            <a:ext cx="7777163" cy="542449"/>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Gamificación: ¡Decodifica la Política!</a:t>
            </a:r>
            <a:endParaRPr lang="en-US" sz="3400" dirty="0"/>
          </a:p>
        </p:txBody>
      </p:sp>
      <p:sp>
        <p:nvSpPr>
          <p:cNvPr id="4" name="Shape 1"/>
          <p:cNvSpPr/>
          <p:nvPr/>
        </p:nvSpPr>
        <p:spPr>
          <a:xfrm>
            <a:off x="6093976" y="1748314"/>
            <a:ext cx="3752731" cy="5535692"/>
          </a:xfrm>
          <a:prstGeom prst="roundRect">
            <a:avLst>
              <a:gd name="adj" fmla="val 1943"/>
            </a:avLst>
          </a:prstGeom>
          <a:solidFill>
            <a:srgbClr val="F2F2F2"/>
          </a:solidFill>
          <a:ln/>
        </p:spPr>
        <p:txBody>
          <a:bodyPr/>
          <a:lstStyle/>
          <a:p>
            <a:endParaRPr lang="es-ES"/>
          </a:p>
        </p:txBody>
      </p:sp>
      <p:sp>
        <p:nvSpPr>
          <p:cNvPr id="5" name="Shape 2"/>
          <p:cNvSpPr/>
          <p:nvPr/>
        </p:nvSpPr>
        <p:spPr>
          <a:xfrm>
            <a:off x="6085403" y="1748314"/>
            <a:ext cx="3769876" cy="5535692"/>
          </a:xfrm>
          <a:prstGeom prst="roundRect">
            <a:avLst>
              <a:gd name="adj" fmla="val 691"/>
            </a:avLst>
          </a:prstGeom>
          <a:solidFill>
            <a:srgbClr val="F2F2F2"/>
          </a:solidFill>
          <a:ln/>
        </p:spPr>
        <p:txBody>
          <a:bodyPr/>
          <a:lstStyle/>
          <a:p>
            <a:endParaRPr lang="es-ES"/>
          </a:p>
        </p:txBody>
      </p:sp>
      <p:sp>
        <p:nvSpPr>
          <p:cNvPr id="6" name="Text 3"/>
          <p:cNvSpPr/>
          <p:nvPr/>
        </p:nvSpPr>
        <p:spPr>
          <a:xfrm>
            <a:off x="6258997" y="1878449"/>
            <a:ext cx="3422690" cy="5275421"/>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highlight>
                  <a:srgbClr val="F2F2F2"/>
                </a:highlight>
                <a:latin typeface="Consolas" pitchFamily="34" charset="0"/>
                <a:ea typeface="Consolas" pitchFamily="34" charset="-122"/>
                <a:cs typeface="Consolas" pitchFamily="34" charset="-120"/>
              </a:rPr>
              <a:t>{  "Version": "2012-10-17",  "Statement": [    {      "Effect": "Allow",      "Action": "sagemaker:CreateTrainingJob",      "Resource": "*"    },    {      "Effect": "Deny",      "Action": "ec2:TerminateInstances",      "Resource": "arn:aws:ec2:eu-west-1:         123456789012:instance/i-0abcdef1234567890"    }  ]}    </a:t>
            </a:r>
            <a:endParaRPr lang="en-US" sz="1350" dirty="0"/>
          </a:p>
        </p:txBody>
      </p:sp>
      <p:sp>
        <p:nvSpPr>
          <p:cNvPr id="7" name="Text 4"/>
          <p:cNvSpPr/>
          <p:nvPr/>
        </p:nvSpPr>
        <p:spPr>
          <a:xfrm>
            <a:off x="10277713" y="1726644"/>
            <a:ext cx="2196227" cy="271224"/>
          </a:xfrm>
          <a:prstGeom prst="rect">
            <a:avLst/>
          </a:prstGeom>
          <a:noFill/>
          <a:ln/>
        </p:spPr>
        <p:txBody>
          <a:bodyPr wrap="none" lIns="0" tIns="0" rIns="0" bIns="0" rtlCol="0" anchor="t"/>
          <a:lstStyle/>
          <a:p>
            <a:pPr marL="0" indent="0" algn="l">
              <a:lnSpc>
                <a:spcPts val="2100"/>
              </a:lnSpc>
              <a:buNone/>
            </a:pPr>
            <a:r>
              <a:rPr lang="en-US" sz="1700" b="1" dirty="0">
                <a:solidFill>
                  <a:srgbClr val="000000"/>
                </a:solidFill>
                <a:latin typeface="Inter Bold" pitchFamily="34" charset="0"/>
                <a:ea typeface="Inter Bold" pitchFamily="34" charset="-122"/>
                <a:cs typeface="Inter Bold" pitchFamily="34" charset="-120"/>
              </a:rPr>
              <a:t>Actividad Interactiva</a:t>
            </a:r>
            <a:endParaRPr lang="en-US" sz="1700" dirty="0"/>
          </a:p>
        </p:txBody>
      </p:sp>
      <p:sp>
        <p:nvSpPr>
          <p:cNvPr id="8" name="Text 5"/>
          <p:cNvSpPr/>
          <p:nvPr/>
        </p:nvSpPr>
        <p:spPr>
          <a:xfrm>
            <a:off x="10277713" y="2171462"/>
            <a:ext cx="3752731" cy="832961"/>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La siguiente política IAM se adjunta a un grupo de JuniorDataScientists. ¿Qué les permite hacer?</a:t>
            </a:r>
            <a:endParaRPr lang="en-US" sz="1350" dirty="0"/>
          </a:p>
        </p:txBody>
      </p:sp>
      <p:sp>
        <p:nvSpPr>
          <p:cNvPr id="9" name="Text 6"/>
          <p:cNvSpPr/>
          <p:nvPr/>
        </p:nvSpPr>
        <p:spPr>
          <a:xfrm>
            <a:off x="10277713" y="3160633"/>
            <a:ext cx="3752731" cy="832961"/>
          </a:xfrm>
          <a:prstGeom prst="rect">
            <a:avLst/>
          </a:prstGeom>
          <a:noFill/>
          <a:ln/>
        </p:spPr>
        <p:txBody>
          <a:bodyPr wrap="square" lIns="0" tIns="0" rIns="0" bIns="0" rtlCol="0" anchor="t"/>
          <a:lstStyle/>
          <a:p>
            <a:pPr marL="342900" indent="-342900" algn="l">
              <a:lnSpc>
                <a:spcPts val="2150"/>
              </a:lnSpc>
              <a:buSzPct val="100000"/>
              <a:buFont typeface="+mj-lt"/>
              <a:buAutoNum type="arabicPeriod"/>
            </a:pPr>
            <a:r>
              <a:rPr lang="en-US" sz="1350" dirty="0">
                <a:solidFill>
                  <a:srgbClr val="272525"/>
                </a:solidFill>
                <a:latin typeface="Inter" pitchFamily="34" charset="0"/>
                <a:ea typeface="Inter" pitchFamily="34" charset="-122"/>
                <a:cs typeface="Inter" pitchFamily="34" charset="-120"/>
              </a:rPr>
              <a:t>Pueden crear trabajos de entrenamiento en SageMaker y terminar cualquier instancia EC2.</a:t>
            </a:r>
            <a:endParaRPr lang="en-US" sz="1350" dirty="0"/>
          </a:p>
        </p:txBody>
      </p:sp>
      <p:sp>
        <p:nvSpPr>
          <p:cNvPr id="10" name="Text 7"/>
          <p:cNvSpPr/>
          <p:nvPr/>
        </p:nvSpPr>
        <p:spPr>
          <a:xfrm>
            <a:off x="10277713" y="4054316"/>
            <a:ext cx="3752731" cy="1110615"/>
          </a:xfrm>
          <a:prstGeom prst="rect">
            <a:avLst/>
          </a:prstGeom>
          <a:noFill/>
          <a:ln/>
        </p:spPr>
        <p:txBody>
          <a:bodyPr wrap="square" lIns="0" tIns="0" rIns="0" bIns="0" rtlCol="0" anchor="t"/>
          <a:lstStyle/>
          <a:p>
            <a:pPr marL="342900" indent="-342900" algn="l">
              <a:lnSpc>
                <a:spcPts val="2150"/>
              </a:lnSpc>
              <a:buSzPct val="100000"/>
              <a:buFont typeface="+mj-lt"/>
              <a:buAutoNum type="arabicPeriod" startAt="2"/>
            </a:pPr>
            <a:r>
              <a:rPr lang="en-US" sz="1350" dirty="0">
                <a:solidFill>
                  <a:srgbClr val="272525"/>
                </a:solidFill>
                <a:latin typeface="Inter" pitchFamily="34" charset="0"/>
                <a:ea typeface="Inter" pitchFamily="34" charset="-122"/>
                <a:cs typeface="Inter" pitchFamily="34" charset="-120"/>
              </a:rPr>
              <a:t>Pueden crear trabajos de entrenamiento en SageMaker, pero no pueden terminar una instancia EC2 </a:t>
            </a:r>
            <a:r>
              <a:rPr lang="en-US" sz="1350" dirty="0" err="1">
                <a:solidFill>
                  <a:srgbClr val="272525"/>
                </a:solidFill>
                <a:latin typeface="Inter" pitchFamily="34" charset="0"/>
                <a:ea typeface="Inter" pitchFamily="34" charset="-122"/>
                <a:cs typeface="Inter" pitchFamily="34" charset="-120"/>
              </a:rPr>
              <a:t>específica</a:t>
            </a:r>
            <a:r>
              <a:rPr lang="en-US" sz="1350" dirty="0">
                <a:solidFill>
                  <a:srgbClr val="272525"/>
                </a:solidFill>
                <a:latin typeface="Inter" pitchFamily="34" charset="0"/>
                <a:ea typeface="Inter" pitchFamily="34" charset="-122"/>
                <a:cs typeface="Inter" pitchFamily="34" charset="-120"/>
              </a:rPr>
              <a:t>.</a:t>
            </a:r>
            <a:endParaRPr lang="en-US" sz="1350" dirty="0"/>
          </a:p>
        </p:txBody>
      </p:sp>
      <p:sp>
        <p:nvSpPr>
          <p:cNvPr id="11" name="Text 8"/>
          <p:cNvSpPr/>
          <p:nvPr/>
        </p:nvSpPr>
        <p:spPr>
          <a:xfrm>
            <a:off x="10277713" y="5225653"/>
            <a:ext cx="3752731" cy="555308"/>
          </a:xfrm>
          <a:prstGeom prst="rect">
            <a:avLst/>
          </a:prstGeom>
          <a:noFill/>
          <a:ln/>
        </p:spPr>
        <p:txBody>
          <a:bodyPr wrap="square" lIns="0" tIns="0" rIns="0" bIns="0" rtlCol="0" anchor="t"/>
          <a:lstStyle/>
          <a:p>
            <a:pPr marL="342900" indent="-342900" algn="l">
              <a:lnSpc>
                <a:spcPts val="2150"/>
              </a:lnSpc>
              <a:buSzPct val="100000"/>
              <a:buFont typeface="+mj-lt"/>
              <a:buAutoNum type="arabicPeriod" startAt="3"/>
            </a:pPr>
            <a:r>
              <a:rPr lang="en-US" sz="1350" dirty="0">
                <a:solidFill>
                  <a:srgbClr val="272525"/>
                </a:solidFill>
                <a:latin typeface="Inter" pitchFamily="34" charset="0"/>
                <a:ea typeface="Inter" pitchFamily="34" charset="-122"/>
                <a:cs typeface="Inter" pitchFamily="34" charset="-120"/>
              </a:rPr>
              <a:t>Solo pueden terminar una instancia EC2 específica.</a:t>
            </a:r>
            <a:endParaRPr lang="en-US" sz="1350" dirty="0"/>
          </a:p>
        </p:txBody>
      </p:sp>
      <p:sp>
        <p:nvSpPr>
          <p:cNvPr id="12" name="Text 9"/>
          <p:cNvSpPr/>
          <p:nvPr/>
        </p:nvSpPr>
        <p:spPr>
          <a:xfrm>
            <a:off x="10277713" y="5841682"/>
            <a:ext cx="3752731" cy="555308"/>
          </a:xfrm>
          <a:prstGeom prst="rect">
            <a:avLst/>
          </a:prstGeom>
          <a:noFill/>
          <a:ln/>
        </p:spPr>
        <p:txBody>
          <a:bodyPr wrap="square" lIns="0" tIns="0" rIns="0" bIns="0" rtlCol="0" anchor="t"/>
          <a:lstStyle/>
          <a:p>
            <a:pPr marL="342900" indent="-342900" algn="l">
              <a:lnSpc>
                <a:spcPts val="2150"/>
              </a:lnSpc>
              <a:buSzPct val="100000"/>
              <a:buFont typeface="+mj-lt"/>
              <a:buAutoNum type="arabicPeriod" startAt="4"/>
            </a:pPr>
            <a:r>
              <a:rPr lang="en-US" sz="1350" dirty="0">
                <a:solidFill>
                  <a:srgbClr val="272525"/>
                </a:solidFill>
                <a:latin typeface="Inter" pitchFamily="34" charset="0"/>
                <a:ea typeface="Inter" pitchFamily="34" charset="-122"/>
                <a:cs typeface="Inter" pitchFamily="34" charset="-120"/>
              </a:rPr>
              <a:t>No pueden hacer nada porque la política es inválida.</a:t>
            </a: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80974"/>
          </a:xfrm>
          <a:prstGeom prst="rect">
            <a:avLst/>
          </a:prstGeom>
        </p:spPr>
      </p:pic>
      <p:sp>
        <p:nvSpPr>
          <p:cNvPr id="3" name="Text 0"/>
          <p:cNvSpPr/>
          <p:nvPr/>
        </p:nvSpPr>
        <p:spPr>
          <a:xfrm>
            <a:off x="582692" y="2538770"/>
            <a:ext cx="7654647" cy="520303"/>
          </a:xfrm>
          <a:prstGeom prst="rect">
            <a:avLst/>
          </a:prstGeom>
          <a:noFill/>
          <a:ln/>
        </p:spPr>
        <p:txBody>
          <a:bodyPr wrap="none" lIns="0" tIns="0" rIns="0" bIns="0" rtlCol="0" anchor="t"/>
          <a:lstStyle/>
          <a:p>
            <a:pPr marL="0" indent="0" algn="l">
              <a:lnSpc>
                <a:spcPts val="4050"/>
              </a:lnSpc>
              <a:buNone/>
            </a:pPr>
            <a:r>
              <a:rPr lang="en-US" sz="3250" b="1" dirty="0">
                <a:solidFill>
                  <a:srgbClr val="000000"/>
                </a:solidFill>
                <a:latin typeface="Inter Bold" pitchFamily="34" charset="0"/>
                <a:ea typeface="Inter Bold" pitchFamily="34" charset="-122"/>
                <a:cs typeface="Inter Bold" pitchFamily="34" charset="-120"/>
              </a:rPr>
              <a:t>Principios y Mejores Prácticas de IAM</a:t>
            </a:r>
            <a:endParaRPr lang="en-US" sz="3250" dirty="0"/>
          </a:p>
        </p:txBody>
      </p:sp>
      <p:sp>
        <p:nvSpPr>
          <p:cNvPr id="4" name="Shape 1"/>
          <p:cNvSpPr/>
          <p:nvPr/>
        </p:nvSpPr>
        <p:spPr>
          <a:xfrm>
            <a:off x="582692" y="3308747"/>
            <a:ext cx="6649283" cy="1906310"/>
          </a:xfrm>
          <a:prstGeom prst="roundRect">
            <a:avLst>
              <a:gd name="adj" fmla="val 3668"/>
            </a:avLst>
          </a:prstGeom>
          <a:solidFill>
            <a:srgbClr val="DADBF1"/>
          </a:solidFill>
          <a:ln w="7620">
            <a:solidFill>
              <a:srgbClr val="C0C1D7"/>
            </a:solidFill>
            <a:prstDash val="solid"/>
          </a:ln>
        </p:spPr>
        <p:txBody>
          <a:bodyPr/>
          <a:lstStyle/>
          <a:p>
            <a:endParaRPr lang="es-ES"/>
          </a:p>
        </p:txBody>
      </p:sp>
      <p:sp>
        <p:nvSpPr>
          <p:cNvPr id="5" name="Shape 2"/>
          <p:cNvSpPr/>
          <p:nvPr/>
        </p:nvSpPr>
        <p:spPr>
          <a:xfrm>
            <a:off x="756761" y="3482816"/>
            <a:ext cx="499348" cy="499348"/>
          </a:xfrm>
          <a:prstGeom prst="roundRect">
            <a:avLst>
              <a:gd name="adj" fmla="val 18310048"/>
            </a:avLst>
          </a:prstGeom>
          <a:solidFill>
            <a:srgbClr val="4950BC"/>
          </a:solidFill>
          <a:ln/>
        </p:spPr>
        <p:txBody>
          <a:bodyPr/>
          <a:lstStyle/>
          <a:p>
            <a:endParaRPr lang="es-ES"/>
          </a:p>
        </p:txBody>
      </p:sp>
      <p:pic>
        <p:nvPicPr>
          <p:cNvPr id="6" name="Image 1" descr="preencoded.png"/>
          <p:cNvPicPr>
            <a:picLocks noChangeAspect="1"/>
          </p:cNvPicPr>
          <p:nvPr/>
        </p:nvPicPr>
        <p:blipFill>
          <a:blip r:embed="rId4"/>
          <a:stretch>
            <a:fillRect/>
          </a:stretch>
        </p:blipFill>
        <p:spPr>
          <a:xfrm>
            <a:off x="894040" y="3591997"/>
            <a:ext cx="224671" cy="280868"/>
          </a:xfrm>
          <a:prstGeom prst="rect">
            <a:avLst/>
          </a:prstGeom>
        </p:spPr>
      </p:pic>
      <p:sp>
        <p:nvSpPr>
          <p:cNvPr id="7" name="Text 3"/>
          <p:cNvSpPr/>
          <p:nvPr/>
        </p:nvSpPr>
        <p:spPr>
          <a:xfrm>
            <a:off x="756761" y="4148614"/>
            <a:ext cx="3009781" cy="260152"/>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Inter Bold" pitchFamily="34" charset="0"/>
                <a:ea typeface="Inter Bold" pitchFamily="34" charset="-122"/>
                <a:cs typeface="Inter Bold" pitchFamily="34" charset="-120"/>
              </a:rPr>
              <a:t>Principio de Mínimo Privilegio</a:t>
            </a:r>
            <a:endParaRPr lang="en-US" sz="1600" dirty="0"/>
          </a:p>
        </p:txBody>
      </p:sp>
      <p:sp>
        <p:nvSpPr>
          <p:cNvPr id="8" name="Text 4"/>
          <p:cNvSpPr/>
          <p:nvPr/>
        </p:nvSpPr>
        <p:spPr>
          <a:xfrm>
            <a:off x="756761" y="4508540"/>
            <a:ext cx="6301145" cy="532448"/>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Otorga solo los permisos mínimos necesarios para que una identidad realice su tarea, y nada más. No des s3:* si solo necesitas s3:GetObject.</a:t>
            </a:r>
            <a:endParaRPr lang="en-US" sz="1300" dirty="0"/>
          </a:p>
        </p:txBody>
      </p:sp>
      <p:sp>
        <p:nvSpPr>
          <p:cNvPr id="9" name="Shape 5"/>
          <p:cNvSpPr/>
          <p:nvPr/>
        </p:nvSpPr>
        <p:spPr>
          <a:xfrm>
            <a:off x="7398425" y="3308747"/>
            <a:ext cx="6649283" cy="1906310"/>
          </a:xfrm>
          <a:prstGeom prst="roundRect">
            <a:avLst>
              <a:gd name="adj" fmla="val 3668"/>
            </a:avLst>
          </a:prstGeom>
          <a:solidFill>
            <a:srgbClr val="DADBF1"/>
          </a:solidFill>
          <a:ln w="7620">
            <a:solidFill>
              <a:srgbClr val="C0C1D7"/>
            </a:solidFill>
            <a:prstDash val="solid"/>
          </a:ln>
        </p:spPr>
        <p:txBody>
          <a:bodyPr/>
          <a:lstStyle/>
          <a:p>
            <a:endParaRPr lang="es-ES"/>
          </a:p>
        </p:txBody>
      </p:sp>
      <p:sp>
        <p:nvSpPr>
          <p:cNvPr id="10" name="Shape 6"/>
          <p:cNvSpPr/>
          <p:nvPr/>
        </p:nvSpPr>
        <p:spPr>
          <a:xfrm>
            <a:off x="7572494" y="3482816"/>
            <a:ext cx="499348" cy="499348"/>
          </a:xfrm>
          <a:prstGeom prst="roundRect">
            <a:avLst>
              <a:gd name="adj" fmla="val 18310048"/>
            </a:avLst>
          </a:prstGeom>
          <a:solidFill>
            <a:srgbClr val="4950BC"/>
          </a:solidFill>
          <a:ln/>
        </p:spPr>
        <p:txBody>
          <a:bodyPr/>
          <a:lstStyle/>
          <a:p>
            <a:endParaRPr lang="es-ES"/>
          </a:p>
        </p:txBody>
      </p:sp>
      <p:pic>
        <p:nvPicPr>
          <p:cNvPr id="11" name="Image 2" descr="preencoded.png"/>
          <p:cNvPicPr>
            <a:picLocks noChangeAspect="1"/>
          </p:cNvPicPr>
          <p:nvPr/>
        </p:nvPicPr>
        <p:blipFill>
          <a:blip r:embed="rId5"/>
          <a:stretch>
            <a:fillRect/>
          </a:stretch>
        </p:blipFill>
        <p:spPr>
          <a:xfrm>
            <a:off x="7709773" y="3591997"/>
            <a:ext cx="224671" cy="280868"/>
          </a:xfrm>
          <a:prstGeom prst="rect">
            <a:avLst/>
          </a:prstGeom>
        </p:spPr>
      </p:pic>
      <p:sp>
        <p:nvSpPr>
          <p:cNvPr id="12" name="Text 7"/>
          <p:cNvSpPr/>
          <p:nvPr/>
        </p:nvSpPr>
        <p:spPr>
          <a:xfrm>
            <a:off x="7572494" y="4148614"/>
            <a:ext cx="3260765" cy="260152"/>
          </a:xfrm>
          <a:prstGeom prst="rect">
            <a:avLst/>
          </a:prstGeom>
          <a:noFill/>
          <a:ln/>
        </p:spPr>
        <p:txBody>
          <a:bodyPr wrap="none" lIns="0" tIns="0" rIns="0" bIns="0" rtlCol="0" anchor="t"/>
          <a:lstStyle/>
          <a:p>
            <a:pPr marL="0" indent="0" algn="l">
              <a:lnSpc>
                <a:spcPts val="2000"/>
              </a:lnSpc>
              <a:buNone/>
            </a:pPr>
            <a:r>
              <a:rPr lang="en-US" sz="1600" b="1" dirty="0">
                <a:solidFill>
                  <a:srgbClr val="272525"/>
                </a:solidFill>
                <a:latin typeface="Inter Bold" pitchFamily="34" charset="0"/>
                <a:ea typeface="Inter Bold" pitchFamily="34" charset="-122"/>
                <a:cs typeface="Inter Bold" pitchFamily="34" charset="-120"/>
              </a:rPr>
              <a:t>Autenticación Multifactor (MFA)</a:t>
            </a:r>
            <a:endParaRPr lang="en-US" sz="1600" dirty="0"/>
          </a:p>
        </p:txBody>
      </p:sp>
      <p:sp>
        <p:nvSpPr>
          <p:cNvPr id="13" name="Text 8"/>
          <p:cNvSpPr/>
          <p:nvPr/>
        </p:nvSpPr>
        <p:spPr>
          <a:xfrm>
            <a:off x="7572494" y="4508540"/>
            <a:ext cx="6301145" cy="532448"/>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¡Actívala siempre! Añade una capa extra de seguridad al requerir un segundo factor de autenticación además de la contraseña.</a:t>
            </a:r>
            <a:endParaRPr lang="en-US" sz="1300" dirty="0"/>
          </a:p>
        </p:txBody>
      </p:sp>
      <p:sp>
        <p:nvSpPr>
          <p:cNvPr id="14" name="Text 9"/>
          <p:cNvSpPr/>
          <p:nvPr/>
        </p:nvSpPr>
        <p:spPr>
          <a:xfrm>
            <a:off x="582692" y="5464731"/>
            <a:ext cx="2446496" cy="260152"/>
          </a:xfrm>
          <a:prstGeom prst="rect">
            <a:avLst/>
          </a:prstGeom>
          <a:noFill/>
          <a:ln/>
        </p:spPr>
        <p:txBody>
          <a:bodyPr wrap="none" lIns="0" tIns="0" rIns="0" bIns="0" rtlCol="0" anchor="t"/>
          <a:lstStyle/>
          <a:p>
            <a:pPr marL="0" indent="0" algn="l">
              <a:lnSpc>
                <a:spcPts val="2000"/>
              </a:lnSpc>
              <a:buNone/>
            </a:pPr>
            <a:r>
              <a:rPr lang="en-US" sz="1600" b="1" dirty="0">
                <a:solidFill>
                  <a:srgbClr val="000000"/>
                </a:solidFill>
                <a:latin typeface="Inter Bold" pitchFamily="34" charset="0"/>
                <a:ea typeface="Inter Bold" pitchFamily="34" charset="-122"/>
                <a:cs typeface="Inter Bold" pitchFamily="34" charset="-120"/>
              </a:rPr>
              <a:t>Mejores Prácticas Clave</a:t>
            </a:r>
            <a:endParaRPr lang="en-US" sz="1600" dirty="0"/>
          </a:p>
        </p:txBody>
      </p:sp>
      <p:pic>
        <p:nvPicPr>
          <p:cNvPr id="15" name="Image 3" descr="preencoded.png"/>
          <p:cNvPicPr>
            <a:picLocks noChangeAspect="1"/>
          </p:cNvPicPr>
          <p:nvPr/>
        </p:nvPicPr>
        <p:blipFill>
          <a:blip r:embed="rId6"/>
          <a:stretch>
            <a:fillRect/>
          </a:stretch>
        </p:blipFill>
        <p:spPr>
          <a:xfrm>
            <a:off x="582692" y="5974556"/>
            <a:ext cx="4488299" cy="665917"/>
          </a:xfrm>
          <a:prstGeom prst="rect">
            <a:avLst/>
          </a:prstGeom>
        </p:spPr>
      </p:pic>
      <p:sp>
        <p:nvSpPr>
          <p:cNvPr id="16" name="Text 10"/>
          <p:cNvSpPr/>
          <p:nvPr/>
        </p:nvSpPr>
        <p:spPr>
          <a:xfrm>
            <a:off x="749141" y="6806922"/>
            <a:ext cx="4155400" cy="798671"/>
          </a:xfrm>
          <a:prstGeom prst="rect">
            <a:avLst/>
          </a:prstGeom>
          <a:noFill/>
          <a:ln/>
        </p:spPr>
        <p:txBody>
          <a:bodyPr wrap="squar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NO uses el usuario root</a:t>
            </a:r>
            <a:r>
              <a:rPr lang="en-US" sz="1300" dirty="0">
                <a:solidFill>
                  <a:srgbClr val="272525"/>
                </a:solidFill>
                <a:latin typeface="Inter" pitchFamily="34" charset="0"/>
                <a:ea typeface="Inter" pitchFamily="34" charset="-122"/>
                <a:cs typeface="Inter" pitchFamily="34" charset="-120"/>
              </a:rPr>
              <a:t> para las tareas diarias. Úsalo solo para crear tu primer usuario administrador y para tareas de facturación.</a:t>
            </a:r>
            <a:endParaRPr lang="en-US" sz="1300" dirty="0"/>
          </a:p>
        </p:txBody>
      </p:sp>
      <p:pic>
        <p:nvPicPr>
          <p:cNvPr id="17" name="Image 4" descr="preencoded.png"/>
          <p:cNvPicPr>
            <a:picLocks noChangeAspect="1"/>
          </p:cNvPicPr>
          <p:nvPr/>
        </p:nvPicPr>
        <p:blipFill>
          <a:blip r:embed="rId7"/>
          <a:stretch>
            <a:fillRect/>
          </a:stretch>
        </p:blipFill>
        <p:spPr>
          <a:xfrm>
            <a:off x="5070991" y="5974556"/>
            <a:ext cx="4488299" cy="665917"/>
          </a:xfrm>
          <a:prstGeom prst="rect">
            <a:avLst/>
          </a:prstGeom>
        </p:spPr>
      </p:pic>
      <p:sp>
        <p:nvSpPr>
          <p:cNvPr id="18" name="Text 11"/>
          <p:cNvSpPr/>
          <p:nvPr/>
        </p:nvSpPr>
        <p:spPr>
          <a:xfrm>
            <a:off x="5237440" y="6806922"/>
            <a:ext cx="4155400" cy="798671"/>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Crea </a:t>
            </a:r>
            <a:r>
              <a:rPr lang="en-US" sz="1300" b="1" dirty="0">
                <a:solidFill>
                  <a:srgbClr val="272525"/>
                </a:solidFill>
                <a:latin typeface="Inter" pitchFamily="34" charset="0"/>
                <a:ea typeface="Inter" pitchFamily="34" charset="-122"/>
                <a:cs typeface="Inter" pitchFamily="34" charset="-120"/>
              </a:rPr>
              <a:t>usuarios IAM individuales</a:t>
            </a:r>
            <a:r>
              <a:rPr lang="en-US" sz="1300" dirty="0">
                <a:solidFill>
                  <a:srgbClr val="272525"/>
                </a:solidFill>
                <a:latin typeface="Inter" pitchFamily="34" charset="0"/>
                <a:ea typeface="Inter" pitchFamily="34" charset="-122"/>
                <a:cs typeface="Inter" pitchFamily="34" charset="-120"/>
              </a:rPr>
              <a:t> para cada persona. No compartas credenciales. Usa </a:t>
            </a:r>
            <a:r>
              <a:rPr lang="en-US" sz="1300" b="1" dirty="0">
                <a:solidFill>
                  <a:srgbClr val="272525"/>
                </a:solidFill>
                <a:latin typeface="Inter" pitchFamily="34" charset="0"/>
                <a:ea typeface="Inter" pitchFamily="34" charset="-122"/>
                <a:cs typeface="Inter" pitchFamily="34" charset="-120"/>
              </a:rPr>
              <a:t>grupos</a:t>
            </a:r>
            <a:r>
              <a:rPr lang="en-US" sz="1300" dirty="0">
                <a:solidFill>
                  <a:srgbClr val="272525"/>
                </a:solidFill>
                <a:latin typeface="Inter" pitchFamily="34" charset="0"/>
                <a:ea typeface="Inter" pitchFamily="34" charset="-122"/>
                <a:cs typeface="Inter" pitchFamily="34" charset="-120"/>
              </a:rPr>
              <a:t> para asignar permisos.</a:t>
            </a:r>
            <a:endParaRPr lang="en-US" sz="1300" dirty="0"/>
          </a:p>
        </p:txBody>
      </p:sp>
      <p:pic>
        <p:nvPicPr>
          <p:cNvPr id="19" name="Image 5" descr="preencoded.png"/>
          <p:cNvPicPr>
            <a:picLocks noChangeAspect="1"/>
          </p:cNvPicPr>
          <p:nvPr/>
        </p:nvPicPr>
        <p:blipFill>
          <a:blip r:embed="rId8"/>
          <a:stretch>
            <a:fillRect/>
          </a:stretch>
        </p:blipFill>
        <p:spPr>
          <a:xfrm>
            <a:off x="9559290" y="5974556"/>
            <a:ext cx="4488299" cy="665917"/>
          </a:xfrm>
          <a:prstGeom prst="rect">
            <a:avLst/>
          </a:prstGeom>
        </p:spPr>
      </p:pic>
      <p:sp>
        <p:nvSpPr>
          <p:cNvPr id="20" name="Text 12"/>
          <p:cNvSpPr/>
          <p:nvPr/>
        </p:nvSpPr>
        <p:spPr>
          <a:xfrm>
            <a:off x="9725739" y="6806922"/>
            <a:ext cx="4155400" cy="798671"/>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Usa </a:t>
            </a:r>
            <a:r>
              <a:rPr lang="en-US" sz="1300" b="1" dirty="0">
                <a:solidFill>
                  <a:srgbClr val="272525"/>
                </a:solidFill>
                <a:latin typeface="Inter" pitchFamily="34" charset="0"/>
                <a:ea typeface="Inter" pitchFamily="34" charset="-122"/>
                <a:cs typeface="Inter" pitchFamily="34" charset="-120"/>
              </a:rPr>
              <a:t>roles</a:t>
            </a:r>
            <a:r>
              <a:rPr lang="en-US" sz="1300" dirty="0">
                <a:solidFill>
                  <a:srgbClr val="272525"/>
                </a:solidFill>
                <a:latin typeface="Inter" pitchFamily="34" charset="0"/>
                <a:ea typeface="Inter" pitchFamily="34" charset="-122"/>
                <a:cs typeface="Inter" pitchFamily="34" charset="-120"/>
              </a:rPr>
              <a:t> para aplicaciones y servicios AWS. </a:t>
            </a:r>
            <a:r>
              <a:rPr lang="en-US" sz="1300" b="1" dirty="0">
                <a:solidFill>
                  <a:srgbClr val="272525"/>
                </a:solidFill>
                <a:latin typeface="Inter" pitchFamily="34" charset="0"/>
                <a:ea typeface="Inter" pitchFamily="34" charset="-122"/>
                <a:cs typeface="Inter" pitchFamily="34" charset="-120"/>
              </a:rPr>
              <a:t>Audita</a:t>
            </a:r>
            <a:r>
              <a:rPr lang="en-US" sz="1300" dirty="0">
                <a:solidFill>
                  <a:srgbClr val="272525"/>
                </a:solidFill>
                <a:latin typeface="Inter" pitchFamily="34" charset="0"/>
                <a:ea typeface="Inter" pitchFamily="34" charset="-122"/>
                <a:cs typeface="Inter" pitchFamily="34" charset="-120"/>
              </a:rPr>
              <a:t> los permisos regularmente con herramientas como IAM Access Analyzer.</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93752" y="388025"/>
            <a:ext cx="7177683" cy="440888"/>
          </a:xfrm>
          <a:prstGeom prst="rect">
            <a:avLst/>
          </a:prstGeom>
          <a:noFill/>
          <a:ln/>
        </p:spPr>
        <p:txBody>
          <a:bodyPr wrap="none" lIns="0" tIns="0" rIns="0" bIns="0" rtlCol="0" anchor="t"/>
          <a:lstStyle/>
          <a:p>
            <a:pPr marL="0" indent="0" algn="l">
              <a:lnSpc>
                <a:spcPts val="3450"/>
              </a:lnSpc>
              <a:buNone/>
            </a:pPr>
            <a:r>
              <a:rPr lang="en-US" sz="2750" b="1" dirty="0">
                <a:solidFill>
                  <a:srgbClr val="000000"/>
                </a:solidFill>
                <a:latin typeface="Inter Bold" pitchFamily="34" charset="0"/>
                <a:ea typeface="Inter Bold" pitchFamily="34" charset="-122"/>
                <a:cs typeface="Inter Bold" pitchFamily="34" charset="-120"/>
              </a:rPr>
              <a:t>VPC: Tu Centro de Datos Virtual y Privado</a:t>
            </a:r>
            <a:endParaRPr lang="en-US" sz="2750" dirty="0"/>
          </a:p>
        </p:txBody>
      </p:sp>
      <p:sp>
        <p:nvSpPr>
          <p:cNvPr id="3" name="Text 1"/>
          <p:cNvSpPr/>
          <p:nvPr/>
        </p:nvSpPr>
        <p:spPr>
          <a:xfrm>
            <a:off x="493752" y="1181576"/>
            <a:ext cx="1763673" cy="220385"/>
          </a:xfrm>
          <a:prstGeom prst="rect">
            <a:avLst/>
          </a:prstGeom>
          <a:noFill/>
          <a:ln/>
        </p:spPr>
        <p:txBody>
          <a:bodyPr wrap="none" lIns="0" tIns="0" rIns="0" bIns="0" rtlCol="0" anchor="t"/>
          <a:lstStyle/>
          <a:p>
            <a:pPr marL="0" indent="0" algn="l">
              <a:lnSpc>
                <a:spcPts val="1700"/>
              </a:lnSpc>
              <a:buNone/>
            </a:pPr>
            <a:r>
              <a:rPr lang="en-US" sz="1600" b="1" dirty="0">
                <a:solidFill>
                  <a:srgbClr val="000000"/>
                </a:solidFill>
                <a:latin typeface="Inter Bold" pitchFamily="34" charset="0"/>
                <a:ea typeface="Inter Bold" pitchFamily="34" charset="-122"/>
                <a:cs typeface="Inter Bold" pitchFamily="34" charset="-120"/>
              </a:rPr>
              <a:t>Definición</a:t>
            </a:r>
            <a:endParaRPr lang="en-US" sz="1600" dirty="0"/>
          </a:p>
        </p:txBody>
      </p:sp>
      <p:sp>
        <p:nvSpPr>
          <p:cNvPr id="4" name="Text 2"/>
          <p:cNvSpPr/>
          <p:nvPr/>
        </p:nvSpPr>
        <p:spPr>
          <a:xfrm>
            <a:off x="493752" y="1543050"/>
            <a:ext cx="6649403" cy="451485"/>
          </a:xfrm>
          <a:prstGeom prst="rect">
            <a:avLst/>
          </a:prstGeom>
          <a:noFill/>
          <a:ln/>
        </p:spPr>
        <p:txBody>
          <a:bodyPr wrap="square" lIns="0" tIns="0" rIns="0" bIns="0" rtlCol="0" anchor="t"/>
          <a:lstStyle/>
          <a:p>
            <a:pPr marL="0" indent="0" algn="l">
              <a:lnSpc>
                <a:spcPts val="1750"/>
              </a:lnSpc>
              <a:buNone/>
            </a:pPr>
            <a:r>
              <a:rPr lang="en-US" sz="1400" dirty="0">
                <a:solidFill>
                  <a:srgbClr val="272525"/>
                </a:solidFill>
                <a:latin typeface="Inter" pitchFamily="34" charset="0"/>
                <a:ea typeface="Inter" pitchFamily="34" charset="-122"/>
                <a:cs typeface="Inter" pitchFamily="34" charset="-120"/>
              </a:rPr>
              <a:t>Una </a:t>
            </a:r>
            <a:r>
              <a:rPr lang="en-US" sz="1400" b="1" dirty="0">
                <a:solidFill>
                  <a:srgbClr val="4950BC"/>
                </a:solidFill>
                <a:latin typeface="Inter" pitchFamily="34" charset="0"/>
                <a:ea typeface="Inter" pitchFamily="34" charset="-122"/>
                <a:cs typeface="Inter" pitchFamily="34" charset="-120"/>
              </a:rPr>
              <a:t>Virtual Private Cloud (VPC)</a:t>
            </a:r>
            <a:r>
              <a:rPr lang="en-US" sz="1400" dirty="0">
                <a:solidFill>
                  <a:srgbClr val="272525"/>
                </a:solidFill>
                <a:latin typeface="Inter" pitchFamily="34" charset="0"/>
                <a:ea typeface="Inter" pitchFamily="34" charset="-122"/>
                <a:cs typeface="Inter" pitchFamily="34" charset="-120"/>
              </a:rPr>
              <a:t> es una red privada, lógicamente aislada, dentro de la nube de AWS. Es tu propio trozo de la red de AWS donde puedes lanzar recursos.</a:t>
            </a:r>
            <a:endParaRPr lang="en-US" sz="1400" dirty="0"/>
          </a:p>
        </p:txBody>
      </p:sp>
      <p:sp>
        <p:nvSpPr>
          <p:cNvPr id="5" name="Text 3"/>
          <p:cNvSpPr/>
          <p:nvPr/>
        </p:nvSpPr>
        <p:spPr>
          <a:xfrm>
            <a:off x="493752" y="2288024"/>
            <a:ext cx="1763673" cy="220385"/>
          </a:xfrm>
          <a:prstGeom prst="rect">
            <a:avLst/>
          </a:prstGeom>
          <a:noFill/>
          <a:ln/>
        </p:spPr>
        <p:txBody>
          <a:bodyPr wrap="none" lIns="0" tIns="0" rIns="0" bIns="0" rtlCol="0" anchor="t"/>
          <a:lstStyle/>
          <a:p>
            <a:pPr marL="0" indent="0" algn="l">
              <a:lnSpc>
                <a:spcPts val="1700"/>
              </a:lnSpc>
              <a:buNone/>
            </a:pPr>
            <a:r>
              <a:rPr lang="en-US" sz="1600" b="1" dirty="0">
                <a:solidFill>
                  <a:srgbClr val="000000"/>
                </a:solidFill>
                <a:latin typeface="Inter Bold" pitchFamily="34" charset="0"/>
                <a:ea typeface="Inter Bold" pitchFamily="34" charset="-122"/>
                <a:cs typeface="Inter Bold" pitchFamily="34" charset="-120"/>
              </a:rPr>
              <a:t>Analogía</a:t>
            </a:r>
            <a:endParaRPr lang="en-US" sz="1600" dirty="0"/>
          </a:p>
        </p:txBody>
      </p:sp>
      <p:sp>
        <p:nvSpPr>
          <p:cNvPr id="6" name="Text 4"/>
          <p:cNvSpPr/>
          <p:nvPr/>
        </p:nvSpPr>
        <p:spPr>
          <a:xfrm>
            <a:off x="493752" y="2649498"/>
            <a:ext cx="6649403" cy="902970"/>
          </a:xfrm>
          <a:prstGeom prst="rect">
            <a:avLst/>
          </a:prstGeom>
          <a:noFill/>
          <a:ln/>
        </p:spPr>
        <p:txBody>
          <a:bodyPr wrap="square" lIns="0" tIns="0" rIns="0" bIns="0" rtlCol="0" anchor="t"/>
          <a:lstStyle/>
          <a:p>
            <a:pPr marL="0" indent="0" algn="l">
              <a:lnSpc>
                <a:spcPts val="1750"/>
              </a:lnSpc>
              <a:buNone/>
            </a:pPr>
            <a:r>
              <a:rPr lang="en-US" sz="1400" dirty="0">
                <a:solidFill>
                  <a:srgbClr val="272525"/>
                </a:solidFill>
                <a:latin typeface="Inter" pitchFamily="34" charset="0"/>
                <a:ea typeface="Inter" pitchFamily="34" charset="-122"/>
                <a:cs typeface="Inter" pitchFamily="34" charset="-120"/>
              </a:rPr>
              <a:t>Piensa en el cloud de AWS como una gran ciudad. Una VPC es como si compraras un terreno y levantaras un muro perimetral. Dentro de ese perímetro, tienes control total: puedes construir edificios (subredes), establecer calles (tablas de rutas) y decidir quién entra y sale por la puerta principal (gateways).</a:t>
            </a:r>
            <a:endParaRPr lang="en-US" sz="1400" dirty="0"/>
          </a:p>
        </p:txBody>
      </p:sp>
      <p:sp>
        <p:nvSpPr>
          <p:cNvPr id="7" name="Text 5"/>
          <p:cNvSpPr/>
          <p:nvPr/>
        </p:nvSpPr>
        <p:spPr>
          <a:xfrm>
            <a:off x="7494865" y="1181576"/>
            <a:ext cx="1763673" cy="220385"/>
          </a:xfrm>
          <a:prstGeom prst="rect">
            <a:avLst/>
          </a:prstGeom>
          <a:noFill/>
          <a:ln/>
        </p:spPr>
        <p:txBody>
          <a:bodyPr wrap="none" lIns="0" tIns="0" rIns="0" bIns="0" rtlCol="0" anchor="t"/>
          <a:lstStyle/>
          <a:p>
            <a:pPr marL="0" indent="0" algn="l">
              <a:lnSpc>
                <a:spcPts val="1700"/>
              </a:lnSpc>
              <a:buNone/>
            </a:pPr>
            <a:r>
              <a:rPr lang="en-US" sz="1600" b="1" dirty="0">
                <a:solidFill>
                  <a:srgbClr val="000000"/>
                </a:solidFill>
                <a:latin typeface="Inter Bold" pitchFamily="34" charset="0"/>
                <a:ea typeface="Inter Bold" pitchFamily="34" charset="-122"/>
                <a:cs typeface="Inter Bold" pitchFamily="34" charset="-120"/>
              </a:rPr>
              <a:t>Direccionamiento IP</a:t>
            </a:r>
            <a:endParaRPr lang="en-US" sz="1600" dirty="0"/>
          </a:p>
        </p:txBody>
      </p:sp>
      <p:sp>
        <p:nvSpPr>
          <p:cNvPr id="8" name="Text 6"/>
          <p:cNvSpPr/>
          <p:nvPr/>
        </p:nvSpPr>
        <p:spPr>
          <a:xfrm>
            <a:off x="7494865" y="1543050"/>
            <a:ext cx="6649403" cy="451485"/>
          </a:xfrm>
          <a:prstGeom prst="rect">
            <a:avLst/>
          </a:prstGeom>
          <a:noFill/>
          <a:ln/>
        </p:spPr>
        <p:txBody>
          <a:bodyPr wrap="square" lIns="0" tIns="0" rIns="0" bIns="0" rtlCol="0" anchor="t"/>
          <a:lstStyle/>
          <a:p>
            <a:pPr marL="0" indent="0" algn="l">
              <a:lnSpc>
                <a:spcPts val="1750"/>
              </a:lnSpc>
              <a:buNone/>
            </a:pPr>
            <a:r>
              <a:rPr lang="en-US" sz="1400" dirty="0">
                <a:solidFill>
                  <a:srgbClr val="272525"/>
                </a:solidFill>
                <a:latin typeface="Inter" pitchFamily="34" charset="0"/>
                <a:ea typeface="Inter" pitchFamily="34" charset="-122"/>
                <a:cs typeface="Inter" pitchFamily="34" charset="-120"/>
              </a:rPr>
              <a:t>Se define un rango de IPs privadas para tu VPC usando la notación CIDR (Classless Inter-Domain Routing).</a:t>
            </a:r>
            <a:endParaRPr lang="en-US" sz="1400" dirty="0"/>
          </a:p>
        </p:txBody>
      </p:sp>
      <p:sp>
        <p:nvSpPr>
          <p:cNvPr id="9" name="Text 7"/>
          <p:cNvSpPr/>
          <p:nvPr/>
        </p:nvSpPr>
        <p:spPr>
          <a:xfrm>
            <a:off x="7494865" y="2121456"/>
            <a:ext cx="6649403" cy="225743"/>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pitchFamily="34" charset="0"/>
                <a:ea typeface="Inter" pitchFamily="34" charset="-122"/>
                <a:cs typeface="Inter" pitchFamily="34" charset="-120"/>
              </a:rPr>
              <a:t>Ejemplo:</a:t>
            </a:r>
            <a:r>
              <a:rPr lang="en-US" sz="1400" dirty="0">
                <a:solidFill>
                  <a:srgbClr val="272525"/>
                </a:solidFill>
                <a:latin typeface="Inter" pitchFamily="34" charset="0"/>
                <a:ea typeface="Inter" pitchFamily="34" charset="-122"/>
                <a:cs typeface="Inter" pitchFamily="34" charset="-120"/>
              </a:rPr>
              <a:t> 10.0.0.0/16 te da 65,536 direcciones IP para usar dentro de tu VPC.</a:t>
            </a:r>
            <a:endParaRPr lang="en-US" sz="1400" dirty="0"/>
          </a:p>
        </p:txBody>
      </p:sp>
      <p:pic>
        <p:nvPicPr>
          <p:cNvPr id="10" name="Image 0" descr="preencoded.png"/>
          <p:cNvPicPr>
            <a:picLocks noChangeAspect="1"/>
          </p:cNvPicPr>
          <p:nvPr/>
        </p:nvPicPr>
        <p:blipFill>
          <a:blip r:embed="rId3"/>
          <a:stretch>
            <a:fillRect/>
          </a:stretch>
        </p:blipFill>
        <p:spPr>
          <a:xfrm>
            <a:off x="7494865" y="2505908"/>
            <a:ext cx="6649403" cy="66494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7097" y="784622"/>
            <a:ext cx="7170420" cy="524232"/>
          </a:xfrm>
          <a:prstGeom prst="rect">
            <a:avLst/>
          </a:prstGeom>
          <a:noFill/>
          <a:ln/>
        </p:spPr>
        <p:txBody>
          <a:bodyPr wrap="none" lIns="0" tIns="0" rIns="0" bIns="0" rtlCol="0" anchor="t"/>
          <a:lstStyle/>
          <a:p>
            <a:pPr marL="0" indent="0" algn="l">
              <a:lnSpc>
                <a:spcPts val="4100"/>
              </a:lnSpc>
              <a:buNone/>
            </a:pPr>
            <a:r>
              <a:rPr lang="en-US" sz="3300" b="1" dirty="0">
                <a:solidFill>
                  <a:srgbClr val="000000"/>
                </a:solidFill>
                <a:latin typeface="Inter Bold" pitchFamily="34" charset="0"/>
                <a:ea typeface="Inter Bold" pitchFamily="34" charset="-122"/>
                <a:cs typeface="Inter Bold" pitchFamily="34" charset="-120"/>
              </a:rPr>
              <a:t>Subredes: Segmentación de tu Red</a:t>
            </a:r>
            <a:endParaRPr lang="en-US" sz="3300" dirty="0"/>
          </a:p>
        </p:txBody>
      </p:sp>
      <p:sp>
        <p:nvSpPr>
          <p:cNvPr id="4" name="Text 1"/>
          <p:cNvSpPr/>
          <p:nvPr/>
        </p:nvSpPr>
        <p:spPr>
          <a:xfrm>
            <a:off x="587097" y="1728192"/>
            <a:ext cx="2097167" cy="262057"/>
          </a:xfrm>
          <a:prstGeom prst="rect">
            <a:avLst/>
          </a:prstGeom>
          <a:noFill/>
          <a:ln/>
        </p:spPr>
        <p:txBody>
          <a:bodyPr wrap="none" lIns="0" tIns="0" rIns="0" bIns="0" rtlCol="0" anchor="t"/>
          <a:lstStyle/>
          <a:p>
            <a:pPr marL="0" indent="0" algn="l">
              <a:lnSpc>
                <a:spcPts val="2050"/>
              </a:lnSpc>
              <a:buNone/>
            </a:pPr>
            <a:r>
              <a:rPr lang="en-US" sz="2000" b="1" dirty="0">
                <a:solidFill>
                  <a:srgbClr val="000000"/>
                </a:solidFill>
                <a:latin typeface="Inter Bold" pitchFamily="34" charset="0"/>
                <a:ea typeface="Inter Bold" pitchFamily="34" charset="-122"/>
                <a:cs typeface="Inter Bold" pitchFamily="34" charset="-120"/>
              </a:rPr>
              <a:t>Definición</a:t>
            </a:r>
            <a:endParaRPr lang="en-US" sz="2000" dirty="0"/>
          </a:p>
        </p:txBody>
      </p:sp>
      <p:sp>
        <p:nvSpPr>
          <p:cNvPr id="5" name="Text 2"/>
          <p:cNvSpPr/>
          <p:nvPr/>
        </p:nvSpPr>
        <p:spPr>
          <a:xfrm>
            <a:off x="587097" y="2158008"/>
            <a:ext cx="3780234" cy="1073468"/>
          </a:xfrm>
          <a:prstGeom prst="rect">
            <a:avLst/>
          </a:prstGeom>
          <a:noFill/>
          <a:ln/>
        </p:spPr>
        <p:txBody>
          <a:bodyPr wrap="square" lIns="0" tIns="0" rIns="0" bIns="0" rtlCol="0" anchor="t"/>
          <a:lstStyle/>
          <a:p>
            <a:pPr marL="0" indent="0" algn="l">
              <a:lnSpc>
                <a:spcPts val="2100"/>
              </a:lnSpc>
              <a:buNone/>
            </a:pPr>
            <a:r>
              <a:rPr lang="en-US" sz="1600" dirty="0">
                <a:solidFill>
                  <a:srgbClr val="272525"/>
                </a:solidFill>
                <a:latin typeface="Inter" pitchFamily="34" charset="0"/>
                <a:ea typeface="Inter" pitchFamily="34" charset="-122"/>
                <a:cs typeface="Inter" pitchFamily="34" charset="-120"/>
              </a:rPr>
              <a:t>Una </a:t>
            </a:r>
            <a:r>
              <a:rPr lang="en-US" sz="1600" b="1" dirty="0">
                <a:solidFill>
                  <a:srgbClr val="272525"/>
                </a:solidFill>
                <a:latin typeface="Inter" pitchFamily="34" charset="0"/>
                <a:ea typeface="Inter" pitchFamily="34" charset="-122"/>
                <a:cs typeface="Inter" pitchFamily="34" charset="-120"/>
              </a:rPr>
              <a:t>Subred</a:t>
            </a:r>
            <a:r>
              <a:rPr lang="en-US" sz="1600" dirty="0">
                <a:solidFill>
                  <a:srgbClr val="272525"/>
                </a:solidFill>
                <a:latin typeface="Inter" pitchFamily="34" charset="0"/>
                <a:ea typeface="Inter" pitchFamily="34" charset="-122"/>
                <a:cs typeface="Inter" pitchFamily="34" charset="-120"/>
              </a:rPr>
              <a:t> es un segmento de rango de IP de tu VPC. Las subredes te permiten agrupar recursos según sus necesidades de seguridad y enrutamiento.</a:t>
            </a:r>
            <a:endParaRPr lang="en-US" sz="1600" dirty="0"/>
          </a:p>
        </p:txBody>
      </p:sp>
      <p:sp>
        <p:nvSpPr>
          <p:cNvPr id="6" name="Text 3"/>
          <p:cNvSpPr/>
          <p:nvPr/>
        </p:nvSpPr>
        <p:spPr>
          <a:xfrm>
            <a:off x="587097" y="3522147"/>
            <a:ext cx="3780234" cy="805101"/>
          </a:xfrm>
          <a:prstGeom prst="rect">
            <a:avLst/>
          </a:prstGeom>
          <a:noFill/>
          <a:ln/>
        </p:spPr>
        <p:txBody>
          <a:bodyPr wrap="square" lIns="0" tIns="0" rIns="0" bIns="0" rtlCol="0" anchor="t"/>
          <a:lstStyle/>
          <a:p>
            <a:pPr marL="0" indent="0" algn="l">
              <a:lnSpc>
                <a:spcPts val="2100"/>
              </a:lnSpc>
              <a:buNone/>
            </a:pPr>
            <a:r>
              <a:rPr lang="en-US" sz="1600" dirty="0">
                <a:solidFill>
                  <a:srgbClr val="272525"/>
                </a:solidFill>
                <a:latin typeface="Inter" pitchFamily="34" charset="0"/>
                <a:ea typeface="Inter" pitchFamily="34" charset="-122"/>
                <a:cs typeface="Inter" pitchFamily="34" charset="-120"/>
              </a:rPr>
              <a:t>Cada subred debe estar asociada a </a:t>
            </a:r>
            <a:r>
              <a:rPr lang="en-US" sz="1600" b="1" dirty="0">
                <a:solidFill>
                  <a:srgbClr val="4950BC"/>
                </a:solidFill>
                <a:latin typeface="Inter" pitchFamily="34" charset="0"/>
                <a:ea typeface="Inter" pitchFamily="34" charset="-122"/>
                <a:cs typeface="Inter" pitchFamily="34" charset="-120"/>
              </a:rPr>
              <a:t>una única Zona de Disponibilidad (AZ)</a:t>
            </a:r>
            <a:r>
              <a:rPr lang="en-US" sz="1600" dirty="0">
                <a:solidFill>
                  <a:srgbClr val="272525"/>
                </a:solidFill>
                <a:latin typeface="Inter" pitchFamily="34" charset="0"/>
                <a:ea typeface="Inter" pitchFamily="34" charset="-122"/>
                <a:cs typeface="Inter" pitchFamily="34" charset="-120"/>
              </a:rPr>
              <a:t>. Esto es clave para la alta disponibilidad.</a:t>
            </a:r>
            <a:endParaRPr lang="en-US" sz="1600" dirty="0"/>
          </a:p>
        </p:txBody>
      </p:sp>
      <p:sp>
        <p:nvSpPr>
          <p:cNvPr id="7" name="Text 4"/>
          <p:cNvSpPr/>
          <p:nvPr/>
        </p:nvSpPr>
        <p:spPr>
          <a:xfrm>
            <a:off x="4784288" y="1728192"/>
            <a:ext cx="2097167" cy="262057"/>
          </a:xfrm>
          <a:prstGeom prst="rect">
            <a:avLst/>
          </a:prstGeom>
          <a:noFill/>
          <a:ln/>
        </p:spPr>
        <p:txBody>
          <a:bodyPr wrap="none" lIns="0" tIns="0" rIns="0" bIns="0" rtlCol="0" anchor="t"/>
          <a:lstStyle/>
          <a:p>
            <a:pPr marL="0" indent="0" algn="l">
              <a:lnSpc>
                <a:spcPts val="2050"/>
              </a:lnSpc>
              <a:buNone/>
            </a:pPr>
            <a:r>
              <a:rPr lang="en-US" sz="2000" b="1" dirty="0">
                <a:solidFill>
                  <a:srgbClr val="000000"/>
                </a:solidFill>
                <a:latin typeface="Inter Bold" pitchFamily="34" charset="0"/>
                <a:ea typeface="Inter Bold" pitchFamily="34" charset="-122"/>
                <a:cs typeface="Inter Bold" pitchFamily="34" charset="-120"/>
              </a:rPr>
              <a:t>Tipos de Subredes</a:t>
            </a:r>
            <a:endParaRPr lang="en-US" sz="2000" dirty="0"/>
          </a:p>
        </p:txBody>
      </p:sp>
      <p:sp>
        <p:nvSpPr>
          <p:cNvPr id="8" name="Shape 5"/>
          <p:cNvSpPr/>
          <p:nvPr/>
        </p:nvSpPr>
        <p:spPr>
          <a:xfrm>
            <a:off x="4784288" y="2178963"/>
            <a:ext cx="3780234" cy="2320528"/>
          </a:xfrm>
          <a:prstGeom prst="roundRect">
            <a:avLst>
              <a:gd name="adj" fmla="val 3037"/>
            </a:avLst>
          </a:prstGeom>
          <a:solidFill>
            <a:srgbClr val="FFFFFF"/>
          </a:solidFill>
          <a:ln w="22860">
            <a:solidFill>
              <a:srgbClr val="C0C1D7"/>
            </a:solidFill>
            <a:prstDash val="solid"/>
          </a:ln>
        </p:spPr>
        <p:txBody>
          <a:bodyPr/>
          <a:lstStyle/>
          <a:p>
            <a:endParaRPr lang="es-ES" sz="2400"/>
          </a:p>
        </p:txBody>
      </p:sp>
      <p:pic>
        <p:nvPicPr>
          <p:cNvPr id="9" name="Image 1" descr="preencoded.png"/>
          <p:cNvPicPr>
            <a:picLocks noChangeAspect="1"/>
          </p:cNvPicPr>
          <p:nvPr/>
        </p:nvPicPr>
        <p:blipFill>
          <a:blip r:embed="rId4"/>
          <a:stretch>
            <a:fillRect/>
          </a:stretch>
        </p:blipFill>
        <p:spPr>
          <a:xfrm>
            <a:off x="4706541" y="2101215"/>
            <a:ext cx="201216" cy="201216"/>
          </a:xfrm>
          <a:prstGeom prst="rect">
            <a:avLst/>
          </a:prstGeom>
        </p:spPr>
      </p:pic>
      <p:pic>
        <p:nvPicPr>
          <p:cNvPr id="10" name="Image 2" descr="preencoded.png"/>
          <p:cNvPicPr>
            <a:picLocks noChangeAspect="1"/>
          </p:cNvPicPr>
          <p:nvPr/>
        </p:nvPicPr>
        <p:blipFill>
          <a:blip r:embed="rId4"/>
          <a:stretch>
            <a:fillRect/>
          </a:stretch>
        </p:blipFill>
        <p:spPr>
          <a:xfrm>
            <a:off x="8441055" y="4376023"/>
            <a:ext cx="201216" cy="201216"/>
          </a:xfrm>
          <a:prstGeom prst="rect">
            <a:avLst/>
          </a:prstGeom>
        </p:spPr>
      </p:pic>
      <p:sp>
        <p:nvSpPr>
          <p:cNvPr id="11" name="Text 6"/>
          <p:cNvSpPr/>
          <p:nvPr/>
        </p:nvSpPr>
        <p:spPr>
          <a:xfrm>
            <a:off x="5058728" y="2453402"/>
            <a:ext cx="2097167" cy="262057"/>
          </a:xfrm>
          <a:prstGeom prst="rect">
            <a:avLst/>
          </a:prstGeom>
          <a:noFill/>
          <a:ln/>
        </p:spPr>
        <p:txBody>
          <a:bodyPr wrap="none" lIns="0" tIns="0" rIns="0" bIns="0" rtlCol="0" anchor="t"/>
          <a:lstStyle/>
          <a:p>
            <a:pPr marL="0" indent="0" algn="l">
              <a:lnSpc>
                <a:spcPts val="2050"/>
              </a:lnSpc>
              <a:buNone/>
            </a:pPr>
            <a:r>
              <a:rPr lang="en-US" sz="2000" b="1" dirty="0">
                <a:solidFill>
                  <a:srgbClr val="272525"/>
                </a:solidFill>
                <a:latin typeface="Inter Bold" pitchFamily="34" charset="0"/>
                <a:ea typeface="Inter Bold" pitchFamily="34" charset="-122"/>
                <a:cs typeface="Inter Bold" pitchFamily="34" charset="-120"/>
              </a:rPr>
              <a:t>Subred Pública</a:t>
            </a:r>
            <a:endParaRPr lang="en-US" sz="2000" dirty="0"/>
          </a:p>
        </p:txBody>
      </p:sp>
      <p:sp>
        <p:nvSpPr>
          <p:cNvPr id="12" name="Text 7"/>
          <p:cNvSpPr/>
          <p:nvPr/>
        </p:nvSpPr>
        <p:spPr>
          <a:xfrm>
            <a:off x="5058728" y="2883218"/>
            <a:ext cx="3231356" cy="1341834"/>
          </a:xfrm>
          <a:prstGeom prst="rect">
            <a:avLst/>
          </a:prstGeom>
          <a:noFill/>
          <a:ln/>
        </p:spPr>
        <p:txBody>
          <a:bodyPr wrap="square" lIns="0" tIns="0" rIns="0" bIns="0" rtlCol="0" anchor="t"/>
          <a:lstStyle/>
          <a:p>
            <a:pPr marL="0" indent="0" algn="l">
              <a:lnSpc>
                <a:spcPts val="2100"/>
              </a:lnSpc>
              <a:buNone/>
            </a:pPr>
            <a:r>
              <a:rPr lang="en-US" sz="1600" dirty="0">
                <a:solidFill>
                  <a:srgbClr val="272525"/>
                </a:solidFill>
                <a:latin typeface="Inter" pitchFamily="34" charset="0"/>
                <a:ea typeface="Inter" pitchFamily="34" charset="-122"/>
                <a:cs typeface="Inter" pitchFamily="34" charset="-120"/>
              </a:rPr>
              <a:t>Una subred cuyo tráfico puede ser enrutado directamente desde y hacia internet a través de un Internet Gateway. Ideal para servidores web o balanceadores de carga.</a:t>
            </a:r>
            <a:endParaRPr lang="en-US" sz="1600" dirty="0"/>
          </a:p>
        </p:txBody>
      </p:sp>
      <p:sp>
        <p:nvSpPr>
          <p:cNvPr id="13" name="Shape 8"/>
          <p:cNvSpPr/>
          <p:nvPr/>
        </p:nvSpPr>
        <p:spPr>
          <a:xfrm>
            <a:off x="4784288" y="4667250"/>
            <a:ext cx="3780234" cy="2588895"/>
          </a:xfrm>
          <a:prstGeom prst="roundRect">
            <a:avLst>
              <a:gd name="adj" fmla="val 2722"/>
            </a:avLst>
          </a:prstGeom>
          <a:solidFill>
            <a:srgbClr val="FFFFFF"/>
          </a:solidFill>
          <a:ln w="22860">
            <a:solidFill>
              <a:srgbClr val="C0C1D7"/>
            </a:solidFill>
            <a:prstDash val="solid"/>
          </a:ln>
        </p:spPr>
        <p:txBody>
          <a:bodyPr/>
          <a:lstStyle/>
          <a:p>
            <a:endParaRPr lang="es-ES" sz="2400"/>
          </a:p>
        </p:txBody>
      </p:sp>
      <p:pic>
        <p:nvPicPr>
          <p:cNvPr id="14" name="Image 3" descr="preencoded.png"/>
          <p:cNvPicPr>
            <a:picLocks noChangeAspect="1"/>
          </p:cNvPicPr>
          <p:nvPr/>
        </p:nvPicPr>
        <p:blipFill>
          <a:blip r:embed="rId4"/>
          <a:stretch>
            <a:fillRect/>
          </a:stretch>
        </p:blipFill>
        <p:spPr>
          <a:xfrm>
            <a:off x="4706541" y="4589502"/>
            <a:ext cx="201216" cy="201216"/>
          </a:xfrm>
          <a:prstGeom prst="rect">
            <a:avLst/>
          </a:prstGeom>
        </p:spPr>
      </p:pic>
      <p:pic>
        <p:nvPicPr>
          <p:cNvPr id="15" name="Image 4" descr="preencoded.png"/>
          <p:cNvPicPr>
            <a:picLocks noChangeAspect="1"/>
          </p:cNvPicPr>
          <p:nvPr/>
        </p:nvPicPr>
        <p:blipFill>
          <a:blip r:embed="rId4"/>
          <a:stretch>
            <a:fillRect/>
          </a:stretch>
        </p:blipFill>
        <p:spPr>
          <a:xfrm>
            <a:off x="8441055" y="7132677"/>
            <a:ext cx="201216" cy="201216"/>
          </a:xfrm>
          <a:prstGeom prst="rect">
            <a:avLst/>
          </a:prstGeom>
        </p:spPr>
      </p:pic>
      <p:sp>
        <p:nvSpPr>
          <p:cNvPr id="16" name="Text 9"/>
          <p:cNvSpPr/>
          <p:nvPr/>
        </p:nvSpPr>
        <p:spPr>
          <a:xfrm>
            <a:off x="5058728" y="4941689"/>
            <a:ext cx="2097167" cy="262057"/>
          </a:xfrm>
          <a:prstGeom prst="rect">
            <a:avLst/>
          </a:prstGeom>
          <a:noFill/>
          <a:ln/>
        </p:spPr>
        <p:txBody>
          <a:bodyPr wrap="none" lIns="0" tIns="0" rIns="0" bIns="0" rtlCol="0" anchor="t"/>
          <a:lstStyle/>
          <a:p>
            <a:pPr marL="0" indent="0" algn="l">
              <a:lnSpc>
                <a:spcPts val="2050"/>
              </a:lnSpc>
              <a:buNone/>
            </a:pPr>
            <a:r>
              <a:rPr lang="en-US" sz="2000" b="1" dirty="0">
                <a:solidFill>
                  <a:srgbClr val="272525"/>
                </a:solidFill>
                <a:latin typeface="Inter Bold" pitchFamily="34" charset="0"/>
                <a:ea typeface="Inter Bold" pitchFamily="34" charset="-122"/>
                <a:cs typeface="Inter Bold" pitchFamily="34" charset="-120"/>
              </a:rPr>
              <a:t>Subred Privada</a:t>
            </a:r>
            <a:endParaRPr lang="en-US" sz="2000" dirty="0"/>
          </a:p>
        </p:txBody>
      </p:sp>
      <p:sp>
        <p:nvSpPr>
          <p:cNvPr id="17" name="Text 10"/>
          <p:cNvSpPr/>
          <p:nvPr/>
        </p:nvSpPr>
        <p:spPr>
          <a:xfrm>
            <a:off x="5058728" y="5371505"/>
            <a:ext cx="3231356" cy="1610201"/>
          </a:xfrm>
          <a:prstGeom prst="rect">
            <a:avLst/>
          </a:prstGeom>
          <a:noFill/>
          <a:ln/>
        </p:spPr>
        <p:txBody>
          <a:bodyPr wrap="square" lIns="0" tIns="0" rIns="0" bIns="0" rtlCol="0" anchor="t"/>
          <a:lstStyle/>
          <a:p>
            <a:pPr marL="0" indent="0" algn="l">
              <a:lnSpc>
                <a:spcPts val="2100"/>
              </a:lnSpc>
              <a:buNone/>
            </a:pPr>
            <a:r>
              <a:rPr lang="en-US" sz="1600" dirty="0">
                <a:solidFill>
                  <a:srgbClr val="272525"/>
                </a:solidFill>
                <a:latin typeface="Inter" pitchFamily="34" charset="0"/>
                <a:ea typeface="Inter" pitchFamily="34" charset="-122"/>
                <a:cs typeface="Inter" pitchFamily="34" charset="-120"/>
              </a:rPr>
              <a:t>Una subred que no tiene una ruta directa a internet. Ideal para bases de datos, backends o, muy importante, para las instancias de entrenamiento de modelos de IA que no necesitan ser expuestas al mundo.</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6508" y="500182"/>
            <a:ext cx="4546640" cy="568285"/>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Agenda de la Sesión</a:t>
            </a:r>
            <a:endParaRPr lang="en-US" sz="3550" dirty="0"/>
          </a:p>
        </p:txBody>
      </p:sp>
      <p:sp>
        <p:nvSpPr>
          <p:cNvPr id="3" name="Shape 1"/>
          <p:cNvSpPr/>
          <p:nvPr/>
        </p:nvSpPr>
        <p:spPr>
          <a:xfrm>
            <a:off x="636508" y="1432084"/>
            <a:ext cx="409099" cy="409099"/>
          </a:xfrm>
          <a:prstGeom prst="roundRect">
            <a:avLst>
              <a:gd name="adj" fmla="val 18671"/>
            </a:avLst>
          </a:prstGeom>
          <a:solidFill>
            <a:srgbClr val="DADBF1"/>
          </a:solidFill>
          <a:ln w="7620">
            <a:solidFill>
              <a:srgbClr val="C0C1D7"/>
            </a:solidFill>
            <a:prstDash val="solid"/>
          </a:ln>
        </p:spPr>
        <p:txBody>
          <a:bodyPr/>
          <a:lstStyle/>
          <a:p>
            <a:endParaRPr lang="es-ES"/>
          </a:p>
        </p:txBody>
      </p:sp>
      <p:sp>
        <p:nvSpPr>
          <p:cNvPr id="4" name="Text 2"/>
          <p:cNvSpPr/>
          <p:nvPr/>
        </p:nvSpPr>
        <p:spPr>
          <a:xfrm>
            <a:off x="1227415" y="1494592"/>
            <a:ext cx="2882503"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La Huella Global del Cloud</a:t>
            </a:r>
            <a:endParaRPr lang="en-US" sz="1750" dirty="0"/>
          </a:p>
        </p:txBody>
      </p:sp>
      <p:sp>
        <p:nvSpPr>
          <p:cNvPr id="5" name="Text 3"/>
          <p:cNvSpPr/>
          <p:nvPr/>
        </p:nvSpPr>
        <p:spPr>
          <a:xfrm>
            <a:off x="1227415" y="1887736"/>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Regiones, Zonas de Disponibilidad y Edge Locations</a:t>
            </a:r>
            <a:endParaRPr lang="en-US" sz="1400" dirty="0"/>
          </a:p>
        </p:txBody>
      </p:sp>
      <p:sp>
        <p:nvSpPr>
          <p:cNvPr id="6" name="Shape 4"/>
          <p:cNvSpPr/>
          <p:nvPr/>
        </p:nvSpPr>
        <p:spPr>
          <a:xfrm>
            <a:off x="636508" y="2542223"/>
            <a:ext cx="409099" cy="409099"/>
          </a:xfrm>
          <a:prstGeom prst="roundRect">
            <a:avLst>
              <a:gd name="adj" fmla="val 18671"/>
            </a:avLst>
          </a:prstGeom>
          <a:solidFill>
            <a:srgbClr val="DADBF1"/>
          </a:solidFill>
          <a:ln w="7620">
            <a:solidFill>
              <a:srgbClr val="C0C1D7"/>
            </a:solidFill>
            <a:prstDash val="solid"/>
          </a:ln>
        </p:spPr>
        <p:txBody>
          <a:bodyPr/>
          <a:lstStyle/>
          <a:p>
            <a:endParaRPr lang="es-ES"/>
          </a:p>
        </p:txBody>
      </p:sp>
      <p:sp>
        <p:nvSpPr>
          <p:cNvPr id="7" name="Text 5"/>
          <p:cNvSpPr/>
          <p:nvPr/>
        </p:nvSpPr>
        <p:spPr>
          <a:xfrm>
            <a:off x="1227415" y="2604730"/>
            <a:ext cx="5945862"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Seguridad: El Modelo de Responsabilidad Compartida</a:t>
            </a:r>
            <a:endParaRPr lang="en-US" sz="1750" dirty="0"/>
          </a:p>
        </p:txBody>
      </p:sp>
      <p:sp>
        <p:nvSpPr>
          <p:cNvPr id="8" name="Text 6"/>
          <p:cNvSpPr/>
          <p:nvPr/>
        </p:nvSpPr>
        <p:spPr>
          <a:xfrm>
            <a:off x="1227415" y="2997875"/>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Quién es responsable de qué en la nube</a:t>
            </a:r>
            <a:endParaRPr lang="en-US" sz="1400" dirty="0"/>
          </a:p>
        </p:txBody>
      </p:sp>
      <p:sp>
        <p:nvSpPr>
          <p:cNvPr id="9" name="Shape 7"/>
          <p:cNvSpPr/>
          <p:nvPr/>
        </p:nvSpPr>
        <p:spPr>
          <a:xfrm>
            <a:off x="636508" y="3652361"/>
            <a:ext cx="409099" cy="409099"/>
          </a:xfrm>
          <a:prstGeom prst="roundRect">
            <a:avLst>
              <a:gd name="adj" fmla="val 18671"/>
            </a:avLst>
          </a:prstGeom>
          <a:solidFill>
            <a:srgbClr val="DADBF1"/>
          </a:solidFill>
          <a:ln w="7620">
            <a:solidFill>
              <a:srgbClr val="C0C1D7"/>
            </a:solidFill>
            <a:prstDash val="solid"/>
          </a:ln>
        </p:spPr>
        <p:txBody>
          <a:bodyPr/>
          <a:lstStyle/>
          <a:p>
            <a:endParaRPr lang="es-ES"/>
          </a:p>
        </p:txBody>
      </p:sp>
      <p:sp>
        <p:nvSpPr>
          <p:cNvPr id="10" name="Text 8"/>
          <p:cNvSpPr/>
          <p:nvPr/>
        </p:nvSpPr>
        <p:spPr>
          <a:xfrm>
            <a:off x="1227415" y="3714869"/>
            <a:ext cx="4049911"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Gestión de Identidad y Acceso (IAM)</a:t>
            </a:r>
            <a:endParaRPr lang="en-US" sz="1750" dirty="0"/>
          </a:p>
        </p:txBody>
      </p:sp>
      <p:sp>
        <p:nvSpPr>
          <p:cNvPr id="11" name="Text 9"/>
          <p:cNvSpPr/>
          <p:nvPr/>
        </p:nvSpPr>
        <p:spPr>
          <a:xfrm>
            <a:off x="1227415" y="4108013"/>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¿Quién puede hacer qué?</a:t>
            </a:r>
            <a:endParaRPr lang="en-US" sz="1400" dirty="0"/>
          </a:p>
        </p:txBody>
      </p:sp>
      <p:sp>
        <p:nvSpPr>
          <p:cNvPr id="12" name="Shape 10"/>
          <p:cNvSpPr/>
          <p:nvPr/>
        </p:nvSpPr>
        <p:spPr>
          <a:xfrm>
            <a:off x="636508" y="4762500"/>
            <a:ext cx="409099" cy="409099"/>
          </a:xfrm>
          <a:prstGeom prst="roundRect">
            <a:avLst>
              <a:gd name="adj" fmla="val 18671"/>
            </a:avLst>
          </a:prstGeom>
          <a:solidFill>
            <a:srgbClr val="DADBF1"/>
          </a:solidFill>
          <a:ln w="7620">
            <a:solidFill>
              <a:srgbClr val="C0C1D7"/>
            </a:solidFill>
            <a:prstDash val="solid"/>
          </a:ln>
        </p:spPr>
        <p:txBody>
          <a:bodyPr/>
          <a:lstStyle/>
          <a:p>
            <a:endParaRPr lang="es-ES"/>
          </a:p>
        </p:txBody>
      </p:sp>
      <p:sp>
        <p:nvSpPr>
          <p:cNvPr id="13" name="Text 11"/>
          <p:cNvSpPr/>
          <p:nvPr/>
        </p:nvSpPr>
        <p:spPr>
          <a:xfrm>
            <a:off x="1227415" y="4825008"/>
            <a:ext cx="2461260"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Redes Virtuales (VPC)</a:t>
            </a:r>
            <a:endParaRPr lang="en-US" sz="1750" dirty="0"/>
          </a:p>
        </p:txBody>
      </p:sp>
      <p:sp>
        <p:nvSpPr>
          <p:cNvPr id="14" name="Text 12"/>
          <p:cNvSpPr/>
          <p:nvPr/>
        </p:nvSpPr>
        <p:spPr>
          <a:xfrm>
            <a:off x="1227415" y="5218152"/>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Construyendo tu fortaleza en la nube</a:t>
            </a:r>
            <a:endParaRPr lang="en-US" sz="1400" dirty="0"/>
          </a:p>
        </p:txBody>
      </p:sp>
      <p:sp>
        <p:nvSpPr>
          <p:cNvPr id="15" name="Shape 13"/>
          <p:cNvSpPr/>
          <p:nvPr/>
        </p:nvSpPr>
        <p:spPr>
          <a:xfrm>
            <a:off x="636508" y="5872639"/>
            <a:ext cx="409099" cy="409099"/>
          </a:xfrm>
          <a:prstGeom prst="roundRect">
            <a:avLst>
              <a:gd name="adj" fmla="val 18671"/>
            </a:avLst>
          </a:prstGeom>
          <a:solidFill>
            <a:srgbClr val="DADBF1"/>
          </a:solidFill>
          <a:ln w="7620">
            <a:solidFill>
              <a:srgbClr val="C0C1D7"/>
            </a:solidFill>
            <a:prstDash val="solid"/>
          </a:ln>
        </p:spPr>
        <p:txBody>
          <a:bodyPr/>
          <a:lstStyle/>
          <a:p>
            <a:endParaRPr lang="es-ES"/>
          </a:p>
        </p:txBody>
      </p:sp>
      <p:sp>
        <p:nvSpPr>
          <p:cNvPr id="16" name="Text 14"/>
          <p:cNvSpPr/>
          <p:nvPr/>
        </p:nvSpPr>
        <p:spPr>
          <a:xfrm>
            <a:off x="1227415" y="5935147"/>
            <a:ext cx="5288875"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Primeros Pasos Prácticos en la Consola de AWS</a:t>
            </a:r>
            <a:endParaRPr lang="en-US" sz="1750" dirty="0"/>
          </a:p>
        </p:txBody>
      </p:sp>
      <p:sp>
        <p:nvSpPr>
          <p:cNvPr id="17" name="Text 15"/>
          <p:cNvSpPr/>
          <p:nvPr/>
        </p:nvSpPr>
        <p:spPr>
          <a:xfrm>
            <a:off x="1227415" y="6328291"/>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Configuración inicial y seguridad</a:t>
            </a:r>
            <a:endParaRPr lang="en-US" sz="1400" dirty="0"/>
          </a:p>
        </p:txBody>
      </p:sp>
      <p:sp>
        <p:nvSpPr>
          <p:cNvPr id="18" name="Shape 16"/>
          <p:cNvSpPr/>
          <p:nvPr/>
        </p:nvSpPr>
        <p:spPr>
          <a:xfrm>
            <a:off x="636508" y="6982778"/>
            <a:ext cx="409099" cy="409099"/>
          </a:xfrm>
          <a:prstGeom prst="roundRect">
            <a:avLst>
              <a:gd name="adj" fmla="val 18671"/>
            </a:avLst>
          </a:prstGeom>
          <a:solidFill>
            <a:srgbClr val="DADBF1"/>
          </a:solidFill>
          <a:ln w="7620">
            <a:solidFill>
              <a:srgbClr val="C0C1D7"/>
            </a:solidFill>
            <a:prstDash val="solid"/>
          </a:ln>
        </p:spPr>
        <p:txBody>
          <a:bodyPr/>
          <a:lstStyle/>
          <a:p>
            <a:endParaRPr lang="es-ES"/>
          </a:p>
        </p:txBody>
      </p:sp>
      <p:sp>
        <p:nvSpPr>
          <p:cNvPr id="19" name="Text 17"/>
          <p:cNvSpPr/>
          <p:nvPr/>
        </p:nvSpPr>
        <p:spPr>
          <a:xfrm>
            <a:off x="1227415" y="7045285"/>
            <a:ext cx="2323981" cy="28408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Vistazo Comparativo</a:t>
            </a:r>
            <a:endParaRPr lang="en-US" sz="1750" dirty="0"/>
          </a:p>
        </p:txBody>
      </p:sp>
      <p:sp>
        <p:nvSpPr>
          <p:cNvPr id="20" name="Text 18"/>
          <p:cNvSpPr/>
          <p:nvPr/>
        </p:nvSpPr>
        <p:spPr>
          <a:xfrm>
            <a:off x="1227415" y="7438430"/>
            <a:ext cx="12766477" cy="290870"/>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AWS vs. GCP vs. Azure</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65071" y="443984"/>
            <a:ext cx="5499854" cy="504468"/>
          </a:xfrm>
          <a:prstGeom prst="rect">
            <a:avLst/>
          </a:prstGeom>
          <a:noFill/>
          <a:ln/>
        </p:spPr>
        <p:txBody>
          <a:bodyPr wrap="none" lIns="0" tIns="0" rIns="0" bIns="0" rtlCol="0" anchor="t"/>
          <a:lstStyle/>
          <a:p>
            <a:pPr marL="0" indent="0" algn="l">
              <a:lnSpc>
                <a:spcPts val="3950"/>
              </a:lnSpc>
              <a:buNone/>
            </a:pPr>
            <a:r>
              <a:rPr lang="en-US" sz="3150" b="1" dirty="0">
                <a:solidFill>
                  <a:srgbClr val="000000"/>
                </a:solidFill>
                <a:latin typeface="Inter Bold" pitchFamily="34" charset="0"/>
                <a:ea typeface="Inter Bold" pitchFamily="34" charset="-122"/>
                <a:cs typeface="Inter Bold" pitchFamily="34" charset="-120"/>
              </a:rPr>
              <a:t>Tablas de Rutas y Gateways</a:t>
            </a:r>
            <a:endParaRPr lang="en-US" sz="3150" dirty="0"/>
          </a:p>
        </p:txBody>
      </p:sp>
      <p:sp>
        <p:nvSpPr>
          <p:cNvPr id="3" name="Text 1"/>
          <p:cNvSpPr/>
          <p:nvPr/>
        </p:nvSpPr>
        <p:spPr>
          <a:xfrm>
            <a:off x="565071" y="1352074"/>
            <a:ext cx="2018228" cy="252174"/>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Inter Bold" pitchFamily="34" charset="0"/>
                <a:ea typeface="Inter Bold" pitchFamily="34" charset="-122"/>
                <a:cs typeface="Inter Bold" pitchFamily="34" charset="-120"/>
              </a:rPr>
              <a:t>Tablas de Rutas</a:t>
            </a:r>
            <a:endParaRPr lang="en-US" sz="1550" dirty="0"/>
          </a:p>
        </p:txBody>
      </p:sp>
      <p:sp>
        <p:nvSpPr>
          <p:cNvPr id="4" name="Text 2"/>
          <p:cNvSpPr/>
          <p:nvPr/>
        </p:nvSpPr>
        <p:spPr>
          <a:xfrm>
            <a:off x="565071" y="1765697"/>
            <a:ext cx="6553200" cy="516493"/>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Conjunto de reglas, llamadas rutas, que determinan a dónde se dirige el tráfico de red desde tu subred. Cada subred está asociada a una tabla de rutas.</a:t>
            </a:r>
            <a:endParaRPr lang="en-US" sz="1250" dirty="0"/>
          </a:p>
        </p:txBody>
      </p:sp>
      <p:sp>
        <p:nvSpPr>
          <p:cNvPr id="5" name="Text 3"/>
          <p:cNvSpPr/>
          <p:nvPr/>
        </p:nvSpPr>
        <p:spPr>
          <a:xfrm>
            <a:off x="565071" y="2443639"/>
            <a:ext cx="3356491" cy="252174"/>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Inter Bold" pitchFamily="34" charset="0"/>
                <a:ea typeface="Inter Bold" pitchFamily="34" charset="-122"/>
                <a:cs typeface="Inter Bold" pitchFamily="34" charset="-120"/>
              </a:rPr>
              <a:t>Gateways (Las puertas de tu VPC)</a:t>
            </a:r>
            <a:endParaRPr lang="en-US" sz="1550" dirty="0"/>
          </a:p>
        </p:txBody>
      </p:sp>
      <p:sp>
        <p:nvSpPr>
          <p:cNvPr id="6" name="Shape 4"/>
          <p:cNvSpPr/>
          <p:nvPr/>
        </p:nvSpPr>
        <p:spPr>
          <a:xfrm>
            <a:off x="565071" y="2877383"/>
            <a:ext cx="6553200" cy="1298734"/>
          </a:xfrm>
          <a:prstGeom prst="roundRect">
            <a:avLst>
              <a:gd name="adj" fmla="val 5222"/>
            </a:avLst>
          </a:prstGeom>
          <a:solidFill>
            <a:srgbClr val="FFFFFF"/>
          </a:solidFill>
          <a:ln w="22860">
            <a:solidFill>
              <a:srgbClr val="C0C1D7"/>
            </a:solidFill>
            <a:prstDash val="solid"/>
          </a:ln>
        </p:spPr>
        <p:txBody>
          <a:bodyPr/>
          <a:lstStyle/>
          <a:p>
            <a:endParaRPr lang="es-ES"/>
          </a:p>
        </p:txBody>
      </p:sp>
      <p:sp>
        <p:nvSpPr>
          <p:cNvPr id="7" name="Shape 5"/>
          <p:cNvSpPr/>
          <p:nvPr/>
        </p:nvSpPr>
        <p:spPr>
          <a:xfrm>
            <a:off x="565071" y="2877383"/>
            <a:ext cx="45720" cy="1298734"/>
          </a:xfrm>
          <a:prstGeom prst="roundRect">
            <a:avLst>
              <a:gd name="adj" fmla="val 148323"/>
            </a:avLst>
          </a:prstGeom>
          <a:solidFill>
            <a:srgbClr val="4950BC"/>
          </a:solidFill>
          <a:ln/>
        </p:spPr>
        <p:txBody>
          <a:bodyPr/>
          <a:lstStyle/>
          <a:p>
            <a:endParaRPr lang="es-ES"/>
          </a:p>
        </p:txBody>
      </p:sp>
      <p:sp>
        <p:nvSpPr>
          <p:cNvPr id="8" name="Text 6"/>
          <p:cNvSpPr/>
          <p:nvPr/>
        </p:nvSpPr>
        <p:spPr>
          <a:xfrm>
            <a:off x="795099" y="3061692"/>
            <a:ext cx="2309813" cy="252174"/>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Internet Gateway (IGW)</a:t>
            </a:r>
            <a:endParaRPr lang="en-US" sz="1550" dirty="0"/>
          </a:p>
        </p:txBody>
      </p:sp>
      <p:sp>
        <p:nvSpPr>
          <p:cNvPr id="9" name="Text 7"/>
          <p:cNvSpPr/>
          <p:nvPr/>
        </p:nvSpPr>
        <p:spPr>
          <a:xfrm>
            <a:off x="795099" y="3475315"/>
            <a:ext cx="6138862" cy="516493"/>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Permite la comunicación bidireccional entre instancias en tus subredes públicas e internet. Es la puerta principal.</a:t>
            </a:r>
            <a:endParaRPr lang="en-US" sz="1250" dirty="0"/>
          </a:p>
        </p:txBody>
      </p:sp>
      <p:sp>
        <p:nvSpPr>
          <p:cNvPr id="10" name="Shape 8"/>
          <p:cNvSpPr/>
          <p:nvPr/>
        </p:nvSpPr>
        <p:spPr>
          <a:xfrm>
            <a:off x="565071" y="4337566"/>
            <a:ext cx="6553200" cy="1556980"/>
          </a:xfrm>
          <a:prstGeom prst="roundRect">
            <a:avLst>
              <a:gd name="adj" fmla="val 4355"/>
            </a:avLst>
          </a:prstGeom>
          <a:solidFill>
            <a:srgbClr val="FFFFFF"/>
          </a:solidFill>
          <a:ln w="22860">
            <a:solidFill>
              <a:srgbClr val="C0C1D7"/>
            </a:solidFill>
            <a:prstDash val="solid"/>
          </a:ln>
        </p:spPr>
        <p:txBody>
          <a:bodyPr/>
          <a:lstStyle/>
          <a:p>
            <a:endParaRPr lang="es-ES"/>
          </a:p>
        </p:txBody>
      </p:sp>
      <p:sp>
        <p:nvSpPr>
          <p:cNvPr id="11" name="Shape 9"/>
          <p:cNvSpPr/>
          <p:nvPr/>
        </p:nvSpPr>
        <p:spPr>
          <a:xfrm>
            <a:off x="565071" y="4337566"/>
            <a:ext cx="45720" cy="1556980"/>
          </a:xfrm>
          <a:prstGeom prst="roundRect">
            <a:avLst>
              <a:gd name="adj" fmla="val 148323"/>
            </a:avLst>
          </a:prstGeom>
          <a:solidFill>
            <a:srgbClr val="4950BC"/>
          </a:solidFill>
          <a:ln/>
        </p:spPr>
        <p:txBody>
          <a:bodyPr/>
          <a:lstStyle/>
          <a:p>
            <a:endParaRPr lang="es-ES"/>
          </a:p>
        </p:txBody>
      </p:sp>
      <p:sp>
        <p:nvSpPr>
          <p:cNvPr id="12" name="Text 10"/>
          <p:cNvSpPr/>
          <p:nvPr/>
        </p:nvSpPr>
        <p:spPr>
          <a:xfrm>
            <a:off x="795099" y="4521875"/>
            <a:ext cx="2018228" cy="252174"/>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NAT Gateway</a:t>
            </a:r>
            <a:endParaRPr lang="en-US" sz="1550" dirty="0"/>
          </a:p>
        </p:txBody>
      </p:sp>
      <p:sp>
        <p:nvSpPr>
          <p:cNvPr id="13" name="Text 11"/>
          <p:cNvSpPr/>
          <p:nvPr/>
        </p:nvSpPr>
        <p:spPr>
          <a:xfrm>
            <a:off x="795099" y="4935498"/>
            <a:ext cx="6138862" cy="774740"/>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Se coloca en una subred pública y permite a las instancias en subredes privadas iniciar tráfico saliente a internet, pero impide que internet inicie conexiones entrantes.</a:t>
            </a:r>
            <a:endParaRPr lang="en-US" sz="1250" dirty="0"/>
          </a:p>
        </p:txBody>
      </p:sp>
      <p:sp>
        <p:nvSpPr>
          <p:cNvPr id="14" name="Shape 12"/>
          <p:cNvSpPr/>
          <p:nvPr/>
        </p:nvSpPr>
        <p:spPr>
          <a:xfrm>
            <a:off x="565071" y="6055995"/>
            <a:ext cx="6553200" cy="1040487"/>
          </a:xfrm>
          <a:prstGeom prst="roundRect">
            <a:avLst>
              <a:gd name="adj" fmla="val 6517"/>
            </a:avLst>
          </a:prstGeom>
          <a:solidFill>
            <a:srgbClr val="FFFFFF"/>
          </a:solidFill>
          <a:ln w="22860">
            <a:solidFill>
              <a:srgbClr val="C0C1D7"/>
            </a:solidFill>
            <a:prstDash val="solid"/>
          </a:ln>
        </p:spPr>
        <p:txBody>
          <a:bodyPr/>
          <a:lstStyle/>
          <a:p>
            <a:endParaRPr lang="es-ES"/>
          </a:p>
        </p:txBody>
      </p:sp>
      <p:sp>
        <p:nvSpPr>
          <p:cNvPr id="15" name="Shape 13"/>
          <p:cNvSpPr/>
          <p:nvPr/>
        </p:nvSpPr>
        <p:spPr>
          <a:xfrm>
            <a:off x="565071" y="6055995"/>
            <a:ext cx="45720" cy="1040487"/>
          </a:xfrm>
          <a:prstGeom prst="roundRect">
            <a:avLst>
              <a:gd name="adj" fmla="val 148323"/>
            </a:avLst>
          </a:prstGeom>
          <a:solidFill>
            <a:srgbClr val="4950BC"/>
          </a:solidFill>
          <a:ln/>
        </p:spPr>
        <p:txBody>
          <a:bodyPr/>
          <a:lstStyle/>
          <a:p>
            <a:endParaRPr lang="es-ES"/>
          </a:p>
        </p:txBody>
      </p:sp>
      <p:sp>
        <p:nvSpPr>
          <p:cNvPr id="16" name="Text 14"/>
          <p:cNvSpPr/>
          <p:nvPr/>
        </p:nvSpPr>
        <p:spPr>
          <a:xfrm>
            <a:off x="795099" y="6240304"/>
            <a:ext cx="2950726" cy="252174"/>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Virtual Private Gateway (VPG)</a:t>
            </a:r>
            <a:endParaRPr lang="en-US" sz="1550" dirty="0"/>
          </a:p>
        </p:txBody>
      </p:sp>
      <p:sp>
        <p:nvSpPr>
          <p:cNvPr id="17" name="Text 15"/>
          <p:cNvSpPr/>
          <p:nvPr/>
        </p:nvSpPr>
        <p:spPr>
          <a:xfrm>
            <a:off x="795099" y="6653927"/>
            <a:ext cx="6138862" cy="258247"/>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Conecta tu VPC a tu red on-premise a través de una conexión VPN segura.</a:t>
            </a:r>
            <a:endParaRPr lang="en-US" sz="1250" dirty="0"/>
          </a:p>
        </p:txBody>
      </p:sp>
      <p:pic>
        <p:nvPicPr>
          <p:cNvPr id="18" name="Image 0" descr="preencoded.png"/>
          <p:cNvPicPr>
            <a:picLocks noChangeAspect="1"/>
          </p:cNvPicPr>
          <p:nvPr/>
        </p:nvPicPr>
        <p:blipFill>
          <a:blip r:embed="rId3"/>
          <a:stretch>
            <a:fillRect/>
          </a:stretch>
        </p:blipFill>
        <p:spPr>
          <a:xfrm>
            <a:off x="7519749" y="1372195"/>
            <a:ext cx="6553200" cy="6553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862"/>
          </a:xfrm>
          <a:prstGeom prst="rect">
            <a:avLst/>
          </a:prstGeom>
        </p:spPr>
      </p:pic>
      <p:sp>
        <p:nvSpPr>
          <p:cNvPr id="3" name="Text 0"/>
          <p:cNvSpPr/>
          <p:nvPr/>
        </p:nvSpPr>
        <p:spPr>
          <a:xfrm>
            <a:off x="6245066" y="596146"/>
            <a:ext cx="7626667" cy="1354931"/>
          </a:xfrm>
          <a:prstGeom prst="rect">
            <a:avLst/>
          </a:prstGeom>
          <a:noFill/>
          <a:ln/>
        </p:spPr>
        <p:txBody>
          <a:bodyPr wrap="square" lIns="0" tIns="0" rIns="0" bIns="0" rtlCol="0" anchor="t"/>
          <a:lstStyle/>
          <a:p>
            <a:pPr marL="0" indent="0" algn="l">
              <a:lnSpc>
                <a:spcPts val="5300"/>
              </a:lnSpc>
              <a:buNone/>
            </a:pPr>
            <a:r>
              <a:rPr lang="en-US" sz="4250" b="1" dirty="0">
                <a:solidFill>
                  <a:srgbClr val="000000"/>
                </a:solidFill>
                <a:latin typeface="Inter Bold" pitchFamily="34" charset="0"/>
                <a:ea typeface="Inter Bold" pitchFamily="34" charset="-122"/>
                <a:cs typeface="Inter Bold" pitchFamily="34" charset="-120"/>
              </a:rPr>
              <a:t>Arquitectura VPC Típica para IA</a:t>
            </a:r>
            <a:endParaRPr lang="en-US" sz="4250" dirty="0"/>
          </a:p>
        </p:txBody>
      </p:sp>
      <p:sp>
        <p:nvSpPr>
          <p:cNvPr id="4" name="Text 1"/>
          <p:cNvSpPr/>
          <p:nvPr/>
        </p:nvSpPr>
        <p:spPr>
          <a:xfrm>
            <a:off x="6245066" y="2276237"/>
            <a:ext cx="7626667" cy="346829"/>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Un diseño común para una aplicación de Machine Learning:</a:t>
            </a:r>
            <a:endParaRPr lang="en-US" sz="1700" dirty="0"/>
          </a:p>
        </p:txBody>
      </p:sp>
      <p:sp>
        <p:nvSpPr>
          <p:cNvPr id="5" name="Text 2"/>
          <p:cNvSpPr/>
          <p:nvPr/>
        </p:nvSpPr>
        <p:spPr>
          <a:xfrm>
            <a:off x="6949440" y="2866906"/>
            <a:ext cx="6922294" cy="693658"/>
          </a:xfrm>
          <a:prstGeom prst="rect">
            <a:avLst/>
          </a:prstGeom>
          <a:noFill/>
          <a:ln/>
        </p:spPr>
        <p:txBody>
          <a:bodyPr wrap="square" lIns="0" tIns="0" rIns="0" bIns="0" rtlCol="0" anchor="t"/>
          <a:lstStyle/>
          <a:p>
            <a:pPr marL="0" indent="0" algn="l">
              <a:lnSpc>
                <a:spcPts val="2700"/>
              </a:lnSpc>
              <a:buNone/>
            </a:pPr>
            <a:r>
              <a:rPr lang="en-US" sz="1700" b="1" dirty="0">
                <a:solidFill>
                  <a:srgbClr val="272525"/>
                </a:solidFill>
                <a:latin typeface="Inter" pitchFamily="34" charset="0"/>
                <a:ea typeface="Inter" pitchFamily="34" charset="-122"/>
                <a:cs typeface="Inter" pitchFamily="34" charset="-120"/>
              </a:rPr>
              <a:t>VPC con 2 AZs para alta disponibilidad.</a:t>
            </a:r>
            <a:r>
              <a:rPr lang="en-US" sz="1700" dirty="0">
                <a:solidFill>
                  <a:srgbClr val="272525"/>
                </a:solidFill>
                <a:latin typeface="Inter" pitchFamily="34" charset="0"/>
                <a:ea typeface="Inter" pitchFamily="34" charset="-122"/>
                <a:cs typeface="Inter" pitchFamily="34" charset="-120"/>
              </a:rPr>
              <a:t> En cada AZ, una subred pública y una privada.</a:t>
            </a:r>
            <a:endParaRPr lang="en-US" sz="1700" dirty="0"/>
          </a:p>
        </p:txBody>
      </p:sp>
      <p:sp>
        <p:nvSpPr>
          <p:cNvPr id="6" name="Text 3"/>
          <p:cNvSpPr/>
          <p:nvPr/>
        </p:nvSpPr>
        <p:spPr>
          <a:xfrm>
            <a:off x="6949440" y="3994071"/>
            <a:ext cx="6922294" cy="693658"/>
          </a:xfrm>
          <a:prstGeom prst="rect">
            <a:avLst/>
          </a:prstGeom>
          <a:noFill/>
          <a:ln/>
        </p:spPr>
        <p:txBody>
          <a:bodyPr wrap="square" lIns="0" tIns="0" rIns="0" bIns="0" rtlCol="0" anchor="t"/>
          <a:lstStyle/>
          <a:p>
            <a:pPr marL="0" indent="0" algn="l">
              <a:lnSpc>
                <a:spcPts val="2700"/>
              </a:lnSpc>
              <a:buNone/>
            </a:pPr>
            <a:r>
              <a:rPr lang="en-US" sz="1700" b="1" dirty="0">
                <a:solidFill>
                  <a:srgbClr val="272525"/>
                </a:solidFill>
                <a:latin typeface="Inter" pitchFamily="34" charset="0"/>
                <a:ea typeface="Inter" pitchFamily="34" charset="-122"/>
                <a:cs typeface="Inter" pitchFamily="34" charset="-120"/>
              </a:rPr>
              <a:t>Subredes Públicas:</a:t>
            </a:r>
            <a:r>
              <a:rPr lang="en-US" sz="1700" dirty="0">
                <a:solidFill>
                  <a:srgbClr val="272525"/>
                </a:solidFill>
                <a:latin typeface="Inter" pitchFamily="34" charset="0"/>
                <a:ea typeface="Inter" pitchFamily="34" charset="-122"/>
                <a:cs typeface="Inter" pitchFamily="34" charset="-120"/>
              </a:rPr>
              <a:t> Contienen un balanceador de carga que recibe las peticiones de inferencia desde internet.</a:t>
            </a:r>
            <a:endParaRPr lang="en-US" sz="1700" dirty="0"/>
          </a:p>
        </p:txBody>
      </p:sp>
      <p:sp>
        <p:nvSpPr>
          <p:cNvPr id="7" name="Text 4"/>
          <p:cNvSpPr/>
          <p:nvPr/>
        </p:nvSpPr>
        <p:spPr>
          <a:xfrm>
            <a:off x="6949440" y="5121235"/>
            <a:ext cx="6922294" cy="1040487"/>
          </a:xfrm>
          <a:prstGeom prst="rect">
            <a:avLst/>
          </a:prstGeom>
          <a:noFill/>
          <a:ln/>
        </p:spPr>
        <p:txBody>
          <a:bodyPr wrap="square" lIns="0" tIns="0" rIns="0" bIns="0" rtlCol="0" anchor="t"/>
          <a:lstStyle/>
          <a:p>
            <a:pPr marL="0" indent="0" algn="l">
              <a:lnSpc>
                <a:spcPts val="2700"/>
              </a:lnSpc>
              <a:buNone/>
            </a:pPr>
            <a:r>
              <a:rPr lang="en-US" sz="1700" b="1" dirty="0">
                <a:solidFill>
                  <a:srgbClr val="272525"/>
                </a:solidFill>
                <a:latin typeface="Inter" pitchFamily="34" charset="0"/>
                <a:ea typeface="Inter" pitchFamily="34" charset="-122"/>
                <a:cs typeface="Inter" pitchFamily="34" charset="-120"/>
              </a:rPr>
              <a:t>Subredes Privadas:</a:t>
            </a:r>
            <a:r>
              <a:rPr lang="en-US" sz="1700" dirty="0">
                <a:solidFill>
                  <a:srgbClr val="272525"/>
                </a:solidFill>
                <a:latin typeface="Inter" pitchFamily="34" charset="0"/>
                <a:ea typeface="Inter" pitchFamily="34" charset="-122"/>
                <a:cs typeface="Inter" pitchFamily="34" charset="-120"/>
              </a:rPr>
              <a:t> Contienen las instancias EC2/SageMaker que alojan el modelo. Estas instancias reciben tráfico solo desde el balanceador de carga.</a:t>
            </a:r>
            <a:endParaRPr lang="en-US" sz="1700" dirty="0"/>
          </a:p>
        </p:txBody>
      </p:sp>
      <p:sp>
        <p:nvSpPr>
          <p:cNvPr id="8" name="Text 5"/>
          <p:cNvSpPr/>
          <p:nvPr/>
        </p:nvSpPr>
        <p:spPr>
          <a:xfrm>
            <a:off x="6949440" y="6595229"/>
            <a:ext cx="6922294" cy="1040487"/>
          </a:xfrm>
          <a:prstGeom prst="rect">
            <a:avLst/>
          </a:prstGeom>
          <a:noFill/>
          <a:ln/>
        </p:spPr>
        <p:txBody>
          <a:bodyPr wrap="square" lIns="0" tIns="0" rIns="0" bIns="0" rtlCol="0" anchor="t"/>
          <a:lstStyle/>
          <a:p>
            <a:pPr marL="0" indent="0" algn="l">
              <a:lnSpc>
                <a:spcPts val="2700"/>
              </a:lnSpc>
              <a:buNone/>
            </a:pPr>
            <a:r>
              <a:rPr lang="en-US" sz="1700" b="1" dirty="0">
                <a:solidFill>
                  <a:srgbClr val="272525"/>
                </a:solidFill>
                <a:latin typeface="Inter" pitchFamily="34" charset="0"/>
                <a:ea typeface="Inter" pitchFamily="34" charset="-122"/>
                <a:cs typeface="Inter" pitchFamily="34" charset="-120"/>
              </a:rPr>
              <a:t>S3:</a:t>
            </a:r>
            <a:r>
              <a:rPr lang="en-US" sz="1700" dirty="0">
                <a:solidFill>
                  <a:srgbClr val="272525"/>
                </a:solidFill>
                <a:latin typeface="Inter" pitchFamily="34" charset="0"/>
                <a:ea typeface="Inter" pitchFamily="34" charset="-122"/>
                <a:cs typeface="Inter" pitchFamily="34" charset="-120"/>
              </a:rPr>
              <a:t> Los datos y modelos se almacenan en S3. El acceso desde la VPC se puede hacer de forma segura y privada usando un </a:t>
            </a:r>
            <a:r>
              <a:rPr lang="en-US" sz="1700" i="1" dirty="0">
                <a:solidFill>
                  <a:srgbClr val="272525"/>
                </a:solidFill>
                <a:latin typeface="Inter" pitchFamily="34" charset="0"/>
                <a:ea typeface="Inter" pitchFamily="34" charset="-122"/>
                <a:cs typeface="Inter" pitchFamily="34" charset="-120"/>
              </a:rPr>
              <a:t>VPC Endpoint para S3</a:t>
            </a:r>
            <a:r>
              <a:rPr lang="en-US" sz="1700" dirty="0">
                <a:solidFill>
                  <a:srgbClr val="272525"/>
                </a:solidFill>
                <a:latin typeface="Inter" pitchFamily="34" charset="0"/>
                <a:ea typeface="Inter" pitchFamily="34" charset="-122"/>
                <a:cs typeface="Inter" pitchFamily="34" charset="-120"/>
              </a:rPr>
              <a:t>.</a:t>
            </a:r>
            <a:endParaRPr lang="en-US" sz="17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04349" y="620197"/>
            <a:ext cx="7714178" cy="450294"/>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Inter Bold" pitchFamily="34" charset="0"/>
                <a:ea typeface="Inter Bold" pitchFamily="34" charset="-122"/>
                <a:cs typeface="Inter Bold" pitchFamily="34" charset="-120"/>
              </a:rPr>
              <a:t>Gamificación: Elige la Arquitectura Correcta</a:t>
            </a:r>
            <a:endParaRPr lang="en-US" sz="2800" dirty="0"/>
          </a:p>
        </p:txBody>
      </p:sp>
      <p:sp>
        <p:nvSpPr>
          <p:cNvPr id="4" name="Text 1"/>
          <p:cNvSpPr/>
          <p:nvPr/>
        </p:nvSpPr>
        <p:spPr>
          <a:xfrm>
            <a:off x="504349" y="1430655"/>
            <a:ext cx="1807726" cy="225147"/>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Inter Bold" pitchFamily="34" charset="0"/>
                <a:ea typeface="Inter Bold" pitchFamily="34" charset="-122"/>
                <a:cs typeface="Inter Bold" pitchFamily="34" charset="-120"/>
              </a:rPr>
              <a:t>Escenario de Debate</a:t>
            </a:r>
            <a:endParaRPr lang="en-US" sz="1400" dirty="0"/>
          </a:p>
        </p:txBody>
      </p:sp>
      <p:sp>
        <p:nvSpPr>
          <p:cNvPr id="5" name="Text 2"/>
          <p:cNvSpPr/>
          <p:nvPr/>
        </p:nvSpPr>
        <p:spPr>
          <a:xfrm>
            <a:off x="720447" y="1817846"/>
            <a:ext cx="3675817" cy="1383744"/>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"Estás diseñando la infraestructura para un sistema de análisis de sentimientos en tiempo real que procesa tweets. Los datos son públicos, pero el modelo que has desarrollado es propiedad intelectual de tu empresa y debe estar protegido. La aplicación debe ser altamente disponible."</a:t>
            </a:r>
            <a:endParaRPr lang="en-US" sz="1100" dirty="0"/>
          </a:p>
        </p:txBody>
      </p:sp>
      <p:sp>
        <p:nvSpPr>
          <p:cNvPr id="6" name="Shape 3"/>
          <p:cNvSpPr/>
          <p:nvPr/>
        </p:nvSpPr>
        <p:spPr>
          <a:xfrm>
            <a:off x="504349" y="1817846"/>
            <a:ext cx="15240" cy="1383744"/>
          </a:xfrm>
          <a:prstGeom prst="rect">
            <a:avLst/>
          </a:prstGeom>
          <a:solidFill>
            <a:srgbClr val="4950BC"/>
          </a:solidFill>
          <a:ln/>
        </p:spPr>
        <p:txBody>
          <a:bodyPr/>
          <a:lstStyle/>
          <a:p>
            <a:endParaRPr lang="es-ES"/>
          </a:p>
        </p:txBody>
      </p:sp>
      <p:sp>
        <p:nvSpPr>
          <p:cNvPr id="7" name="Text 4"/>
          <p:cNvSpPr/>
          <p:nvPr/>
        </p:nvSpPr>
        <p:spPr>
          <a:xfrm>
            <a:off x="504349" y="3363635"/>
            <a:ext cx="1801535" cy="225147"/>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Inter Bold" pitchFamily="34" charset="0"/>
                <a:ea typeface="Inter Bold" pitchFamily="34" charset="-122"/>
                <a:cs typeface="Inter Bold" pitchFamily="34" charset="-120"/>
              </a:rPr>
              <a:t>Pregunta</a:t>
            </a:r>
            <a:endParaRPr lang="en-US" sz="1400" dirty="0"/>
          </a:p>
        </p:txBody>
      </p:sp>
      <p:sp>
        <p:nvSpPr>
          <p:cNvPr id="8" name="Text 5"/>
          <p:cNvSpPr/>
          <p:nvPr/>
        </p:nvSpPr>
        <p:spPr>
          <a:xfrm>
            <a:off x="504349" y="3732848"/>
            <a:ext cx="3891915" cy="461248"/>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¿En qué tipo de subred (pública o privada) desplegarías los siguientes componentes y por qué?</a:t>
            </a:r>
            <a:endParaRPr lang="en-US" sz="1100" dirty="0"/>
          </a:p>
        </p:txBody>
      </p:sp>
      <p:sp>
        <p:nvSpPr>
          <p:cNvPr id="9" name="Shape 6"/>
          <p:cNvSpPr/>
          <p:nvPr/>
        </p:nvSpPr>
        <p:spPr>
          <a:xfrm>
            <a:off x="4755356" y="1448633"/>
            <a:ext cx="3891915" cy="1479590"/>
          </a:xfrm>
          <a:prstGeom prst="roundRect">
            <a:avLst>
              <a:gd name="adj" fmla="val 4091"/>
            </a:avLst>
          </a:prstGeom>
          <a:solidFill>
            <a:srgbClr val="DADBF1"/>
          </a:solidFill>
          <a:ln w="7620">
            <a:solidFill>
              <a:srgbClr val="C0C1D7"/>
            </a:solidFill>
            <a:prstDash val="solid"/>
          </a:ln>
        </p:spPr>
        <p:txBody>
          <a:bodyPr/>
          <a:lstStyle/>
          <a:p>
            <a:endParaRPr lang="es-ES"/>
          </a:p>
        </p:txBody>
      </p:sp>
      <p:sp>
        <p:nvSpPr>
          <p:cNvPr id="10" name="Shape 7"/>
          <p:cNvSpPr/>
          <p:nvPr/>
        </p:nvSpPr>
        <p:spPr>
          <a:xfrm>
            <a:off x="4907042" y="1600319"/>
            <a:ext cx="432316" cy="432316"/>
          </a:xfrm>
          <a:prstGeom prst="roundRect">
            <a:avLst>
              <a:gd name="adj" fmla="val 21149080"/>
            </a:avLst>
          </a:prstGeom>
          <a:solidFill>
            <a:srgbClr val="4950BC"/>
          </a:solidFill>
          <a:ln/>
        </p:spPr>
        <p:txBody>
          <a:bodyPr/>
          <a:lstStyle/>
          <a:p>
            <a:endParaRPr lang="es-ES"/>
          </a:p>
        </p:txBody>
      </p:sp>
      <p:pic>
        <p:nvPicPr>
          <p:cNvPr id="11" name="Image 1" descr="preencoded.png"/>
          <p:cNvPicPr>
            <a:picLocks noChangeAspect="1"/>
          </p:cNvPicPr>
          <p:nvPr/>
        </p:nvPicPr>
        <p:blipFill>
          <a:blip r:embed="rId4"/>
          <a:stretch>
            <a:fillRect/>
          </a:stretch>
        </p:blipFill>
        <p:spPr>
          <a:xfrm>
            <a:off x="5025866" y="1694855"/>
            <a:ext cx="194548" cy="243126"/>
          </a:xfrm>
          <a:prstGeom prst="rect">
            <a:avLst/>
          </a:prstGeom>
        </p:spPr>
      </p:pic>
      <p:sp>
        <p:nvSpPr>
          <p:cNvPr id="12" name="Text 8"/>
          <p:cNvSpPr/>
          <p:nvPr/>
        </p:nvSpPr>
        <p:spPr>
          <a:xfrm>
            <a:off x="4907042" y="2176701"/>
            <a:ext cx="3084076" cy="225147"/>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Servidor web que recibe los tweets</a:t>
            </a:r>
            <a:endParaRPr lang="en-US" sz="1400" dirty="0"/>
          </a:p>
        </p:txBody>
      </p:sp>
      <p:sp>
        <p:nvSpPr>
          <p:cNvPr id="13" name="Text 9"/>
          <p:cNvSpPr/>
          <p:nvPr/>
        </p:nvSpPr>
        <p:spPr>
          <a:xfrm>
            <a:off x="4907042" y="2545913"/>
            <a:ext cx="3588544"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¿Pública o privada?</a:t>
            </a:r>
            <a:endParaRPr lang="en-US" sz="1100" dirty="0"/>
          </a:p>
        </p:txBody>
      </p:sp>
      <p:sp>
        <p:nvSpPr>
          <p:cNvPr id="14" name="Shape 10"/>
          <p:cNvSpPr/>
          <p:nvPr/>
        </p:nvSpPr>
        <p:spPr>
          <a:xfrm>
            <a:off x="4755356" y="3072289"/>
            <a:ext cx="3891915" cy="1704737"/>
          </a:xfrm>
          <a:prstGeom prst="roundRect">
            <a:avLst>
              <a:gd name="adj" fmla="val 3551"/>
            </a:avLst>
          </a:prstGeom>
          <a:solidFill>
            <a:srgbClr val="DADBF1"/>
          </a:solidFill>
          <a:ln w="7620">
            <a:solidFill>
              <a:srgbClr val="C0C1D7"/>
            </a:solidFill>
            <a:prstDash val="solid"/>
          </a:ln>
        </p:spPr>
        <p:txBody>
          <a:bodyPr/>
          <a:lstStyle/>
          <a:p>
            <a:endParaRPr lang="es-ES"/>
          </a:p>
        </p:txBody>
      </p:sp>
      <p:sp>
        <p:nvSpPr>
          <p:cNvPr id="15" name="Shape 11"/>
          <p:cNvSpPr/>
          <p:nvPr/>
        </p:nvSpPr>
        <p:spPr>
          <a:xfrm>
            <a:off x="4907042" y="3223974"/>
            <a:ext cx="432316" cy="432316"/>
          </a:xfrm>
          <a:prstGeom prst="roundRect">
            <a:avLst>
              <a:gd name="adj" fmla="val 21149080"/>
            </a:avLst>
          </a:prstGeom>
          <a:solidFill>
            <a:srgbClr val="4950BC"/>
          </a:solidFill>
          <a:ln/>
        </p:spPr>
        <p:txBody>
          <a:bodyPr/>
          <a:lstStyle/>
          <a:p>
            <a:endParaRPr lang="es-ES"/>
          </a:p>
        </p:txBody>
      </p:sp>
      <p:pic>
        <p:nvPicPr>
          <p:cNvPr id="16" name="Image 2" descr="preencoded.png"/>
          <p:cNvPicPr>
            <a:picLocks noChangeAspect="1"/>
          </p:cNvPicPr>
          <p:nvPr/>
        </p:nvPicPr>
        <p:blipFill>
          <a:blip r:embed="rId5"/>
          <a:stretch>
            <a:fillRect/>
          </a:stretch>
        </p:blipFill>
        <p:spPr>
          <a:xfrm>
            <a:off x="5025866" y="3318510"/>
            <a:ext cx="194548" cy="243126"/>
          </a:xfrm>
          <a:prstGeom prst="rect">
            <a:avLst/>
          </a:prstGeom>
        </p:spPr>
      </p:pic>
      <p:sp>
        <p:nvSpPr>
          <p:cNvPr id="17" name="Text 12"/>
          <p:cNvSpPr/>
          <p:nvPr/>
        </p:nvSpPr>
        <p:spPr>
          <a:xfrm>
            <a:off x="4907042" y="3800356"/>
            <a:ext cx="3588544" cy="450294"/>
          </a:xfrm>
          <a:prstGeom prst="rect">
            <a:avLst/>
          </a:prstGeom>
          <a:noFill/>
          <a:ln/>
        </p:spPr>
        <p:txBody>
          <a:bodyPr wrap="squar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Instancias que ejecutan el modelo de análisis</a:t>
            </a:r>
            <a:endParaRPr lang="en-US" sz="1400" dirty="0"/>
          </a:p>
        </p:txBody>
      </p:sp>
      <p:sp>
        <p:nvSpPr>
          <p:cNvPr id="18" name="Text 13"/>
          <p:cNvSpPr/>
          <p:nvPr/>
        </p:nvSpPr>
        <p:spPr>
          <a:xfrm>
            <a:off x="4907042" y="4394716"/>
            <a:ext cx="3588544"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¿Pública o privada?</a:t>
            </a:r>
            <a:endParaRPr lang="en-US" sz="1100" dirty="0"/>
          </a:p>
        </p:txBody>
      </p:sp>
      <p:sp>
        <p:nvSpPr>
          <p:cNvPr id="19" name="Shape 14"/>
          <p:cNvSpPr/>
          <p:nvPr/>
        </p:nvSpPr>
        <p:spPr>
          <a:xfrm>
            <a:off x="4755356" y="4921091"/>
            <a:ext cx="3891915" cy="1704737"/>
          </a:xfrm>
          <a:prstGeom prst="roundRect">
            <a:avLst>
              <a:gd name="adj" fmla="val 3551"/>
            </a:avLst>
          </a:prstGeom>
          <a:solidFill>
            <a:srgbClr val="DADBF1"/>
          </a:solidFill>
          <a:ln w="7620">
            <a:solidFill>
              <a:srgbClr val="C0C1D7"/>
            </a:solidFill>
            <a:prstDash val="solid"/>
          </a:ln>
        </p:spPr>
        <p:txBody>
          <a:bodyPr/>
          <a:lstStyle/>
          <a:p>
            <a:endParaRPr lang="es-ES"/>
          </a:p>
        </p:txBody>
      </p:sp>
      <p:sp>
        <p:nvSpPr>
          <p:cNvPr id="20" name="Shape 15"/>
          <p:cNvSpPr/>
          <p:nvPr/>
        </p:nvSpPr>
        <p:spPr>
          <a:xfrm>
            <a:off x="4907042" y="5072777"/>
            <a:ext cx="432316" cy="432316"/>
          </a:xfrm>
          <a:prstGeom prst="roundRect">
            <a:avLst>
              <a:gd name="adj" fmla="val 21149080"/>
            </a:avLst>
          </a:prstGeom>
          <a:solidFill>
            <a:srgbClr val="4950BC"/>
          </a:solidFill>
          <a:ln/>
        </p:spPr>
        <p:txBody>
          <a:bodyPr/>
          <a:lstStyle/>
          <a:p>
            <a:endParaRPr lang="es-ES"/>
          </a:p>
        </p:txBody>
      </p:sp>
      <p:pic>
        <p:nvPicPr>
          <p:cNvPr id="21" name="Image 3" descr="preencoded.png"/>
          <p:cNvPicPr>
            <a:picLocks noChangeAspect="1"/>
          </p:cNvPicPr>
          <p:nvPr/>
        </p:nvPicPr>
        <p:blipFill>
          <a:blip r:embed="rId6"/>
          <a:stretch>
            <a:fillRect/>
          </a:stretch>
        </p:blipFill>
        <p:spPr>
          <a:xfrm>
            <a:off x="5025866" y="5167313"/>
            <a:ext cx="194548" cy="243126"/>
          </a:xfrm>
          <a:prstGeom prst="rect">
            <a:avLst/>
          </a:prstGeom>
        </p:spPr>
      </p:pic>
      <p:sp>
        <p:nvSpPr>
          <p:cNvPr id="22" name="Text 16"/>
          <p:cNvSpPr/>
          <p:nvPr/>
        </p:nvSpPr>
        <p:spPr>
          <a:xfrm>
            <a:off x="4907042" y="5649158"/>
            <a:ext cx="3588544" cy="450294"/>
          </a:xfrm>
          <a:prstGeom prst="rect">
            <a:avLst/>
          </a:prstGeom>
          <a:noFill/>
          <a:ln/>
        </p:spPr>
        <p:txBody>
          <a:bodyPr wrap="squar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Base de datos que almacena los resultados</a:t>
            </a:r>
            <a:endParaRPr lang="en-US" sz="1400" dirty="0"/>
          </a:p>
        </p:txBody>
      </p:sp>
      <p:sp>
        <p:nvSpPr>
          <p:cNvPr id="23" name="Text 17"/>
          <p:cNvSpPr/>
          <p:nvPr/>
        </p:nvSpPr>
        <p:spPr>
          <a:xfrm>
            <a:off x="4907042" y="6243518"/>
            <a:ext cx="3588544" cy="230624"/>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¿Pública o privada?</a:t>
            </a:r>
            <a:endParaRPr lang="en-US"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84703"/>
          </a:xfrm>
          <a:prstGeom prst="rect">
            <a:avLst/>
          </a:prstGeom>
        </p:spPr>
      </p:pic>
      <p:sp>
        <p:nvSpPr>
          <p:cNvPr id="3" name="Text 0"/>
          <p:cNvSpPr/>
          <p:nvPr/>
        </p:nvSpPr>
        <p:spPr>
          <a:xfrm>
            <a:off x="667702" y="2937986"/>
            <a:ext cx="12350710" cy="596146"/>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Inter Bold" pitchFamily="34" charset="0"/>
                <a:ea typeface="Inter Bold" pitchFamily="34" charset="-122"/>
                <a:cs typeface="Inter Bold" pitchFamily="34" charset="-120"/>
              </a:rPr>
              <a:t>Creación de Cuenta y Navegación en la Consola AWS</a:t>
            </a:r>
            <a:endParaRPr lang="en-US" sz="3750" dirty="0"/>
          </a:p>
        </p:txBody>
      </p:sp>
      <p:sp>
        <p:nvSpPr>
          <p:cNvPr id="4" name="Text 1"/>
          <p:cNvSpPr/>
          <p:nvPr/>
        </p:nvSpPr>
        <p:spPr>
          <a:xfrm>
            <a:off x="667702" y="4010977"/>
            <a:ext cx="3834170" cy="298013"/>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Paso 1: Crear una cuenta de AWS</a:t>
            </a:r>
            <a:endParaRPr lang="en-US" sz="1850" dirty="0"/>
          </a:p>
        </p:txBody>
      </p:sp>
      <p:sp>
        <p:nvSpPr>
          <p:cNvPr id="5" name="Text 2"/>
          <p:cNvSpPr/>
          <p:nvPr/>
        </p:nvSpPr>
        <p:spPr>
          <a:xfrm>
            <a:off x="667702" y="4499729"/>
            <a:ext cx="6414849" cy="61031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Ve a aws.amazon.com. Necesitarás una tarjeta de crédito (no se cobra nada si te mantienes en la capa gratuita) y un número de teléfono.</a:t>
            </a:r>
            <a:endParaRPr lang="en-US" sz="1500" dirty="0"/>
          </a:p>
        </p:txBody>
      </p:sp>
      <p:sp>
        <p:nvSpPr>
          <p:cNvPr id="6" name="Text 3"/>
          <p:cNvSpPr/>
          <p:nvPr/>
        </p:nvSpPr>
        <p:spPr>
          <a:xfrm>
            <a:off x="667702" y="5300782"/>
            <a:ext cx="4899779" cy="298013"/>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Paso 2: ¡Activa las Alertas de Facturación!</a:t>
            </a:r>
            <a:endParaRPr lang="en-US" sz="1850" dirty="0"/>
          </a:p>
        </p:txBody>
      </p:sp>
      <p:sp>
        <p:nvSpPr>
          <p:cNvPr id="7" name="Text 4"/>
          <p:cNvSpPr/>
          <p:nvPr/>
        </p:nvSpPr>
        <p:spPr>
          <a:xfrm>
            <a:off x="667702" y="5789533"/>
            <a:ext cx="6414849" cy="915472"/>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Es lo primero que debes hacer. Ve al servicio </a:t>
            </a:r>
            <a:r>
              <a:rPr lang="en-US" sz="1500" b="1" dirty="0">
                <a:solidFill>
                  <a:srgbClr val="272525"/>
                </a:solidFill>
                <a:latin typeface="Inter" pitchFamily="34" charset="0"/>
                <a:ea typeface="Inter" pitchFamily="34" charset="-122"/>
                <a:cs typeface="Inter" pitchFamily="34" charset="-120"/>
              </a:rPr>
              <a:t>CloudWatch -&gt; Billing</a:t>
            </a:r>
            <a:r>
              <a:rPr lang="en-US" sz="1500" dirty="0">
                <a:solidFill>
                  <a:srgbClr val="272525"/>
                </a:solidFill>
                <a:latin typeface="Inter" pitchFamily="34" charset="0"/>
                <a:ea typeface="Inter" pitchFamily="34" charset="-122"/>
                <a:cs typeface="Inter" pitchFamily="34" charset="-120"/>
              </a:rPr>
              <a:t> y crea una alarma que te notifique por email si tu gasto estimado supera un umbral (ej. 5$).</a:t>
            </a:r>
            <a:endParaRPr lang="en-US" sz="1500" dirty="0"/>
          </a:p>
        </p:txBody>
      </p:sp>
      <p:sp>
        <p:nvSpPr>
          <p:cNvPr id="8" name="Text 5"/>
          <p:cNvSpPr/>
          <p:nvPr/>
        </p:nvSpPr>
        <p:spPr>
          <a:xfrm>
            <a:off x="7555468" y="4010977"/>
            <a:ext cx="3104436" cy="298013"/>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Navegación por la Consola</a:t>
            </a:r>
            <a:endParaRPr lang="en-US" sz="1850" dirty="0"/>
          </a:p>
        </p:txBody>
      </p:sp>
      <p:sp>
        <p:nvSpPr>
          <p:cNvPr id="9" name="Shape 6"/>
          <p:cNvSpPr/>
          <p:nvPr/>
        </p:nvSpPr>
        <p:spPr>
          <a:xfrm>
            <a:off x="7555468" y="4523542"/>
            <a:ext cx="6414849" cy="1221105"/>
          </a:xfrm>
          <a:prstGeom prst="roundRect">
            <a:avLst>
              <a:gd name="adj" fmla="val 6562"/>
            </a:avLst>
          </a:prstGeom>
          <a:solidFill>
            <a:srgbClr val="FFFFFF"/>
          </a:solidFill>
          <a:ln w="22860">
            <a:solidFill>
              <a:srgbClr val="C0C1D7"/>
            </a:solidFill>
            <a:prstDash val="solid"/>
          </a:ln>
        </p:spPr>
        <p:txBody>
          <a:bodyPr/>
          <a:lstStyle/>
          <a:p>
            <a:endParaRPr lang="es-ES"/>
          </a:p>
        </p:txBody>
      </p:sp>
      <p:sp>
        <p:nvSpPr>
          <p:cNvPr id="10" name="Shape 7"/>
          <p:cNvSpPr/>
          <p:nvPr/>
        </p:nvSpPr>
        <p:spPr>
          <a:xfrm>
            <a:off x="7555468" y="4523542"/>
            <a:ext cx="45720" cy="1221105"/>
          </a:xfrm>
          <a:prstGeom prst="roundRect">
            <a:avLst>
              <a:gd name="adj" fmla="val 175260"/>
            </a:avLst>
          </a:prstGeom>
          <a:solidFill>
            <a:srgbClr val="4950BC"/>
          </a:solidFill>
          <a:ln/>
        </p:spPr>
        <p:txBody>
          <a:bodyPr/>
          <a:lstStyle/>
          <a:p>
            <a:endParaRPr lang="es-ES"/>
          </a:p>
        </p:txBody>
      </p:sp>
      <p:sp>
        <p:nvSpPr>
          <p:cNvPr id="11" name="Text 8"/>
          <p:cNvSpPr/>
          <p:nvPr/>
        </p:nvSpPr>
        <p:spPr>
          <a:xfrm>
            <a:off x="7814786" y="4737140"/>
            <a:ext cx="2384703" cy="298013"/>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Barra de Búsqueda</a:t>
            </a:r>
            <a:endParaRPr lang="en-US" sz="1850" dirty="0"/>
          </a:p>
        </p:txBody>
      </p:sp>
      <p:sp>
        <p:nvSpPr>
          <p:cNvPr id="12" name="Text 9"/>
          <p:cNvSpPr/>
          <p:nvPr/>
        </p:nvSpPr>
        <p:spPr>
          <a:xfrm>
            <a:off x="7814786" y="5225891"/>
            <a:ext cx="5941933" cy="305157"/>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La forma más rápida de encontrar cualquier servicio.</a:t>
            </a:r>
            <a:endParaRPr lang="en-US" sz="1500" dirty="0"/>
          </a:p>
        </p:txBody>
      </p:sp>
      <p:sp>
        <p:nvSpPr>
          <p:cNvPr id="13" name="Shape 10"/>
          <p:cNvSpPr/>
          <p:nvPr/>
        </p:nvSpPr>
        <p:spPr>
          <a:xfrm>
            <a:off x="7555468" y="5935385"/>
            <a:ext cx="6414849" cy="1526262"/>
          </a:xfrm>
          <a:prstGeom prst="roundRect">
            <a:avLst>
              <a:gd name="adj" fmla="val 5250"/>
            </a:avLst>
          </a:prstGeom>
          <a:solidFill>
            <a:srgbClr val="FFFFFF"/>
          </a:solidFill>
          <a:ln w="22860">
            <a:solidFill>
              <a:srgbClr val="C0C1D7"/>
            </a:solidFill>
            <a:prstDash val="solid"/>
          </a:ln>
        </p:spPr>
        <p:txBody>
          <a:bodyPr/>
          <a:lstStyle/>
          <a:p>
            <a:endParaRPr lang="es-ES"/>
          </a:p>
        </p:txBody>
      </p:sp>
      <p:sp>
        <p:nvSpPr>
          <p:cNvPr id="14" name="Shape 11"/>
          <p:cNvSpPr/>
          <p:nvPr/>
        </p:nvSpPr>
        <p:spPr>
          <a:xfrm>
            <a:off x="7555468" y="5935385"/>
            <a:ext cx="45720" cy="1526262"/>
          </a:xfrm>
          <a:prstGeom prst="roundRect">
            <a:avLst>
              <a:gd name="adj" fmla="val 175260"/>
            </a:avLst>
          </a:prstGeom>
          <a:solidFill>
            <a:srgbClr val="4950BC"/>
          </a:solidFill>
          <a:ln/>
        </p:spPr>
        <p:txBody>
          <a:bodyPr/>
          <a:lstStyle/>
          <a:p>
            <a:endParaRPr lang="es-ES"/>
          </a:p>
        </p:txBody>
      </p:sp>
      <p:sp>
        <p:nvSpPr>
          <p:cNvPr id="15" name="Text 12"/>
          <p:cNvSpPr/>
          <p:nvPr/>
        </p:nvSpPr>
        <p:spPr>
          <a:xfrm>
            <a:off x="7814786" y="6148983"/>
            <a:ext cx="2384703" cy="298013"/>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Selector de Región</a:t>
            </a:r>
            <a:endParaRPr lang="en-US" sz="1850" dirty="0"/>
          </a:p>
        </p:txBody>
      </p:sp>
      <p:sp>
        <p:nvSpPr>
          <p:cNvPr id="16" name="Text 13"/>
          <p:cNvSpPr/>
          <p:nvPr/>
        </p:nvSpPr>
        <p:spPr>
          <a:xfrm>
            <a:off x="7814786" y="6637734"/>
            <a:ext cx="5941933" cy="610314"/>
          </a:xfrm>
          <a:prstGeom prst="rect">
            <a:avLst/>
          </a:prstGeom>
          <a:noFill/>
          <a:ln/>
        </p:spPr>
        <p:txBody>
          <a:bodyPr wrap="square" lIns="0" tIns="0" rIns="0" bIns="0" rtlCol="0" anchor="t"/>
          <a:lstStyle/>
          <a:p>
            <a:pPr marL="0" indent="0" algn="l">
              <a:lnSpc>
                <a:spcPts val="2400"/>
              </a:lnSpc>
              <a:buNone/>
            </a:pPr>
            <a:r>
              <a:rPr lang="en-US" sz="1500" dirty="0">
                <a:solidFill>
                  <a:srgbClr val="4950BC"/>
                </a:solidFill>
                <a:latin typeface="Inter" pitchFamily="34" charset="0"/>
                <a:ea typeface="Inter" pitchFamily="34" charset="-122"/>
                <a:cs typeface="Inter" pitchFamily="34" charset="-120"/>
              </a:rPr>
              <a:t>¡Importante!</a:t>
            </a:r>
            <a:r>
              <a:rPr lang="en-US" sz="1500" dirty="0">
                <a:solidFill>
                  <a:srgbClr val="272525"/>
                </a:solidFill>
                <a:latin typeface="Inter" pitchFamily="34" charset="0"/>
                <a:ea typeface="Inter" pitchFamily="34" charset="-122"/>
                <a:cs typeface="Inter" pitchFamily="34" charset="-120"/>
              </a:rPr>
              <a:t> Asegúrate siempre de estar trabajando en la región correcta. Lo que creas en una región no aparece en otra.</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591026" y="581382"/>
            <a:ext cx="7045285" cy="527685"/>
          </a:xfrm>
          <a:prstGeom prst="rect">
            <a:avLst/>
          </a:prstGeom>
          <a:noFill/>
          <a:ln/>
        </p:spPr>
        <p:txBody>
          <a:bodyPr wrap="none" lIns="0" tIns="0" rIns="0" bIns="0" rtlCol="0" anchor="t"/>
          <a:lstStyle/>
          <a:p>
            <a:pPr marL="0" indent="0" algn="l">
              <a:lnSpc>
                <a:spcPts val="4150"/>
              </a:lnSpc>
              <a:buNone/>
            </a:pPr>
            <a:r>
              <a:rPr lang="en-US" sz="3300" b="1" dirty="0">
                <a:solidFill>
                  <a:srgbClr val="000000"/>
                </a:solidFill>
                <a:latin typeface="Inter Bold" pitchFamily="34" charset="0"/>
                <a:ea typeface="Inter Bold" pitchFamily="34" charset="-122"/>
                <a:cs typeface="Inter Bold" pitchFamily="34" charset="-120"/>
              </a:rPr>
              <a:t>Tarea Práctica: Asegura tu Cuenta</a:t>
            </a:r>
            <a:endParaRPr lang="en-US" sz="3300" dirty="0"/>
          </a:p>
        </p:txBody>
      </p:sp>
      <p:sp>
        <p:nvSpPr>
          <p:cNvPr id="3" name="Text 1"/>
          <p:cNvSpPr/>
          <p:nvPr/>
        </p:nvSpPr>
        <p:spPr>
          <a:xfrm>
            <a:off x="591026" y="1446728"/>
            <a:ext cx="13448348" cy="270034"/>
          </a:xfrm>
          <a:prstGeom prst="rect">
            <a:avLst/>
          </a:prstGeom>
          <a:noFill/>
          <a:ln/>
        </p:spPr>
        <p:txBody>
          <a:bodyPr wrap="none" lIns="0" tIns="0" rIns="0" bIns="0" rtlCol="0" anchor="t"/>
          <a:lstStyle/>
          <a:p>
            <a:pPr marL="0" indent="0" algn="l">
              <a:lnSpc>
                <a:spcPts val="2100"/>
              </a:lnSpc>
              <a:buNone/>
            </a:pPr>
            <a:r>
              <a:rPr lang="en-US" sz="1600" b="1" dirty="0">
                <a:solidFill>
                  <a:srgbClr val="272525"/>
                </a:solidFill>
                <a:latin typeface="Inter" pitchFamily="34" charset="0"/>
                <a:ea typeface="Inter" pitchFamily="34" charset="-122"/>
                <a:cs typeface="Inter" pitchFamily="34" charset="-120"/>
              </a:rPr>
              <a:t>Objetivo:</a:t>
            </a:r>
            <a:r>
              <a:rPr lang="en-US" sz="1600" dirty="0">
                <a:solidFill>
                  <a:srgbClr val="272525"/>
                </a:solidFill>
                <a:latin typeface="Inter" pitchFamily="34" charset="0"/>
                <a:ea typeface="Inter" pitchFamily="34" charset="-122"/>
                <a:cs typeface="Inter" pitchFamily="34" charset="-120"/>
              </a:rPr>
              <a:t> Realizar la configuración de seguridad inicial y fundamental.</a:t>
            </a:r>
            <a:endParaRPr lang="en-US" sz="1600" dirty="0"/>
          </a:p>
        </p:txBody>
      </p:sp>
      <p:sp>
        <p:nvSpPr>
          <p:cNvPr id="4" name="Shape 2"/>
          <p:cNvSpPr/>
          <p:nvPr/>
        </p:nvSpPr>
        <p:spPr>
          <a:xfrm>
            <a:off x="591026" y="1906667"/>
            <a:ext cx="675442" cy="1013222"/>
          </a:xfrm>
          <a:prstGeom prst="roundRect">
            <a:avLst>
              <a:gd name="adj" fmla="val 360045"/>
            </a:avLst>
          </a:prstGeom>
          <a:solidFill>
            <a:srgbClr val="DADBF1"/>
          </a:solidFill>
          <a:ln w="7620">
            <a:solidFill>
              <a:srgbClr val="C0C1D7"/>
            </a:solidFill>
            <a:prstDash val="solid"/>
          </a:ln>
        </p:spPr>
        <p:txBody>
          <a:bodyPr/>
          <a:lstStyle/>
          <a:p>
            <a:endParaRPr lang="es-ES"/>
          </a:p>
        </p:txBody>
      </p:sp>
      <p:sp>
        <p:nvSpPr>
          <p:cNvPr id="5" name="Text 3"/>
          <p:cNvSpPr/>
          <p:nvPr/>
        </p:nvSpPr>
        <p:spPr>
          <a:xfrm>
            <a:off x="802124" y="2254925"/>
            <a:ext cx="253246" cy="316587"/>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Inter Bold" pitchFamily="34" charset="0"/>
                <a:ea typeface="Inter Bold" pitchFamily="34" charset="-122"/>
                <a:cs typeface="Inter Bold" pitchFamily="34" charset="-120"/>
              </a:rPr>
              <a:t>1</a:t>
            </a:r>
            <a:endParaRPr lang="en-US" sz="1950" dirty="0"/>
          </a:p>
        </p:txBody>
      </p:sp>
      <p:sp>
        <p:nvSpPr>
          <p:cNvPr id="6" name="Text 4"/>
          <p:cNvSpPr/>
          <p:nvPr/>
        </p:nvSpPr>
        <p:spPr>
          <a:xfrm>
            <a:off x="1435298" y="2075498"/>
            <a:ext cx="2359819" cy="263843"/>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No uses el usuario root</a:t>
            </a:r>
            <a:endParaRPr lang="en-US" sz="1650" dirty="0"/>
          </a:p>
        </p:txBody>
      </p:sp>
      <p:sp>
        <p:nvSpPr>
          <p:cNvPr id="7" name="Text 5"/>
          <p:cNvSpPr/>
          <p:nvPr/>
        </p:nvSpPr>
        <p:spPr>
          <a:xfrm>
            <a:off x="1435298" y="2440662"/>
            <a:ext cx="12604075" cy="27003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El usuario root tiene acceso completo a todos los servicios y recursos. Solo debe usarse para tareas específicas.</a:t>
            </a:r>
            <a:endParaRPr lang="en-US" sz="1300" dirty="0"/>
          </a:p>
        </p:txBody>
      </p:sp>
      <p:sp>
        <p:nvSpPr>
          <p:cNvPr id="8" name="Shape 6"/>
          <p:cNvSpPr/>
          <p:nvPr/>
        </p:nvSpPr>
        <p:spPr>
          <a:xfrm>
            <a:off x="591026" y="3088719"/>
            <a:ext cx="675442" cy="1013222"/>
          </a:xfrm>
          <a:prstGeom prst="roundRect">
            <a:avLst>
              <a:gd name="adj" fmla="val 360045"/>
            </a:avLst>
          </a:prstGeom>
          <a:solidFill>
            <a:srgbClr val="DADBF1"/>
          </a:solidFill>
          <a:ln w="7620">
            <a:solidFill>
              <a:srgbClr val="C0C1D7"/>
            </a:solidFill>
            <a:prstDash val="solid"/>
          </a:ln>
        </p:spPr>
        <p:txBody>
          <a:bodyPr/>
          <a:lstStyle/>
          <a:p>
            <a:endParaRPr lang="es-ES"/>
          </a:p>
        </p:txBody>
      </p:sp>
      <p:sp>
        <p:nvSpPr>
          <p:cNvPr id="9" name="Text 7"/>
          <p:cNvSpPr/>
          <p:nvPr/>
        </p:nvSpPr>
        <p:spPr>
          <a:xfrm>
            <a:off x="802124" y="3436977"/>
            <a:ext cx="253246" cy="316587"/>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Inter Bold" pitchFamily="34" charset="0"/>
                <a:ea typeface="Inter Bold" pitchFamily="34" charset="-122"/>
                <a:cs typeface="Inter Bold" pitchFamily="34" charset="-120"/>
              </a:rPr>
              <a:t>2</a:t>
            </a:r>
            <a:endParaRPr lang="en-US" sz="1950" dirty="0"/>
          </a:p>
        </p:txBody>
      </p:sp>
      <p:sp>
        <p:nvSpPr>
          <p:cNvPr id="10" name="Text 8"/>
          <p:cNvSpPr/>
          <p:nvPr/>
        </p:nvSpPr>
        <p:spPr>
          <a:xfrm>
            <a:off x="1435298" y="3257550"/>
            <a:ext cx="3577947" cy="263843"/>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Configura MFA para el usuario root</a:t>
            </a:r>
            <a:endParaRPr lang="en-US" sz="1650" dirty="0"/>
          </a:p>
        </p:txBody>
      </p:sp>
      <p:sp>
        <p:nvSpPr>
          <p:cNvPr id="11" name="Text 9"/>
          <p:cNvSpPr/>
          <p:nvPr/>
        </p:nvSpPr>
        <p:spPr>
          <a:xfrm>
            <a:off x="1435298" y="3622715"/>
            <a:ext cx="12604075" cy="27003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Inicia sesión como root, ve al servicio </a:t>
            </a:r>
            <a:r>
              <a:rPr lang="en-US" sz="1300" b="1" dirty="0">
                <a:solidFill>
                  <a:srgbClr val="272525"/>
                </a:solidFill>
                <a:latin typeface="Inter" pitchFamily="34" charset="0"/>
                <a:ea typeface="Inter" pitchFamily="34" charset="-122"/>
                <a:cs typeface="Inter" pitchFamily="34" charset="-120"/>
              </a:rPr>
              <a:t>IAM -&gt; Dashboard</a:t>
            </a:r>
            <a:r>
              <a:rPr lang="en-US" sz="1300" dirty="0">
                <a:solidFill>
                  <a:srgbClr val="272525"/>
                </a:solidFill>
                <a:latin typeface="Inter" pitchFamily="34" charset="0"/>
                <a:ea typeface="Inter" pitchFamily="34" charset="-122"/>
                <a:cs typeface="Inter" pitchFamily="34" charset="-120"/>
              </a:rPr>
              <a:t> y activa el MFA.</a:t>
            </a:r>
            <a:endParaRPr lang="en-US" sz="1300" dirty="0"/>
          </a:p>
        </p:txBody>
      </p:sp>
      <p:sp>
        <p:nvSpPr>
          <p:cNvPr id="12" name="Shape 10"/>
          <p:cNvSpPr/>
          <p:nvPr/>
        </p:nvSpPr>
        <p:spPr>
          <a:xfrm>
            <a:off x="591026" y="4270772"/>
            <a:ext cx="675442" cy="1013222"/>
          </a:xfrm>
          <a:prstGeom prst="roundRect">
            <a:avLst>
              <a:gd name="adj" fmla="val 360045"/>
            </a:avLst>
          </a:prstGeom>
          <a:solidFill>
            <a:srgbClr val="DADBF1"/>
          </a:solidFill>
          <a:ln w="7620">
            <a:solidFill>
              <a:srgbClr val="C0C1D7"/>
            </a:solidFill>
            <a:prstDash val="solid"/>
          </a:ln>
        </p:spPr>
        <p:txBody>
          <a:bodyPr/>
          <a:lstStyle/>
          <a:p>
            <a:endParaRPr lang="es-ES"/>
          </a:p>
        </p:txBody>
      </p:sp>
      <p:sp>
        <p:nvSpPr>
          <p:cNvPr id="13" name="Text 11"/>
          <p:cNvSpPr/>
          <p:nvPr/>
        </p:nvSpPr>
        <p:spPr>
          <a:xfrm>
            <a:off x="802124" y="4619030"/>
            <a:ext cx="253246" cy="316587"/>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Inter Bold" pitchFamily="34" charset="0"/>
                <a:ea typeface="Inter Bold" pitchFamily="34" charset="-122"/>
                <a:cs typeface="Inter Bold" pitchFamily="34" charset="-120"/>
              </a:rPr>
              <a:t>3</a:t>
            </a:r>
            <a:endParaRPr lang="en-US" sz="1950" dirty="0"/>
          </a:p>
        </p:txBody>
      </p:sp>
      <p:sp>
        <p:nvSpPr>
          <p:cNvPr id="14" name="Text 12"/>
          <p:cNvSpPr/>
          <p:nvPr/>
        </p:nvSpPr>
        <p:spPr>
          <a:xfrm>
            <a:off x="1435298" y="4439603"/>
            <a:ext cx="3826669" cy="263843"/>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Crea tu primer usuario Administrador</a:t>
            </a:r>
            <a:endParaRPr lang="en-US" sz="1650" dirty="0"/>
          </a:p>
        </p:txBody>
      </p:sp>
      <p:sp>
        <p:nvSpPr>
          <p:cNvPr id="15" name="Text 13"/>
          <p:cNvSpPr/>
          <p:nvPr/>
        </p:nvSpPr>
        <p:spPr>
          <a:xfrm>
            <a:off x="1435298" y="4804767"/>
            <a:ext cx="12604075" cy="27003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En IAM, ve a </a:t>
            </a:r>
            <a:r>
              <a:rPr lang="en-US" sz="1300" b="1" dirty="0">
                <a:solidFill>
                  <a:srgbClr val="272525"/>
                </a:solidFill>
                <a:latin typeface="Inter" pitchFamily="34" charset="0"/>
                <a:ea typeface="Inter" pitchFamily="34" charset="-122"/>
                <a:cs typeface="Inter" pitchFamily="34" charset="-120"/>
              </a:rPr>
              <a:t>Users -&gt; Add users</a:t>
            </a:r>
            <a:r>
              <a:rPr lang="en-US" sz="1300" dirty="0">
                <a:solidFill>
                  <a:srgbClr val="272525"/>
                </a:solidFill>
                <a:latin typeface="Inter" pitchFamily="34" charset="0"/>
                <a:ea typeface="Inter" pitchFamily="34" charset="-122"/>
                <a:cs typeface="Inter" pitchFamily="34" charset="-120"/>
              </a:rPr>
              <a:t>. Dale un nombre, permite el acceso a la consola, crea un grupo Administrators y adjunta la política AdministratorAccess.</a:t>
            </a:r>
            <a:endParaRPr lang="en-US" sz="1300" dirty="0"/>
          </a:p>
        </p:txBody>
      </p:sp>
      <p:sp>
        <p:nvSpPr>
          <p:cNvPr id="16" name="Shape 14"/>
          <p:cNvSpPr/>
          <p:nvPr/>
        </p:nvSpPr>
        <p:spPr>
          <a:xfrm>
            <a:off x="591026" y="5452824"/>
            <a:ext cx="675442" cy="1013222"/>
          </a:xfrm>
          <a:prstGeom prst="roundRect">
            <a:avLst>
              <a:gd name="adj" fmla="val 360045"/>
            </a:avLst>
          </a:prstGeom>
          <a:solidFill>
            <a:srgbClr val="DADBF1"/>
          </a:solidFill>
          <a:ln w="7620">
            <a:solidFill>
              <a:srgbClr val="C0C1D7"/>
            </a:solidFill>
            <a:prstDash val="solid"/>
          </a:ln>
        </p:spPr>
        <p:txBody>
          <a:bodyPr/>
          <a:lstStyle/>
          <a:p>
            <a:endParaRPr lang="es-ES"/>
          </a:p>
        </p:txBody>
      </p:sp>
      <p:sp>
        <p:nvSpPr>
          <p:cNvPr id="17" name="Text 15"/>
          <p:cNvSpPr/>
          <p:nvPr/>
        </p:nvSpPr>
        <p:spPr>
          <a:xfrm>
            <a:off x="802124" y="5801082"/>
            <a:ext cx="253246" cy="316587"/>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Inter Bold" pitchFamily="34" charset="0"/>
                <a:ea typeface="Inter Bold" pitchFamily="34" charset="-122"/>
                <a:cs typeface="Inter Bold" pitchFamily="34" charset="-120"/>
              </a:rPr>
              <a:t>4</a:t>
            </a:r>
            <a:endParaRPr lang="en-US" sz="1950" dirty="0"/>
          </a:p>
        </p:txBody>
      </p:sp>
      <p:sp>
        <p:nvSpPr>
          <p:cNvPr id="18" name="Text 16"/>
          <p:cNvSpPr/>
          <p:nvPr/>
        </p:nvSpPr>
        <p:spPr>
          <a:xfrm>
            <a:off x="1435298" y="5621655"/>
            <a:ext cx="5118973" cy="263843"/>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Cierra sesión de root e inicia con tu usuario admin</a:t>
            </a:r>
            <a:endParaRPr lang="en-US" sz="1650" dirty="0"/>
          </a:p>
        </p:txBody>
      </p:sp>
      <p:sp>
        <p:nvSpPr>
          <p:cNvPr id="19" name="Text 17"/>
          <p:cNvSpPr/>
          <p:nvPr/>
        </p:nvSpPr>
        <p:spPr>
          <a:xfrm>
            <a:off x="1435298" y="5986820"/>
            <a:ext cx="12604075" cy="27003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A partir de ahora, usa siempre este usuario para las tareas administrativas.</a:t>
            </a:r>
            <a:endParaRPr lang="en-US" sz="1300" dirty="0"/>
          </a:p>
        </p:txBody>
      </p:sp>
      <p:sp>
        <p:nvSpPr>
          <p:cNvPr id="20" name="Shape 18"/>
          <p:cNvSpPr/>
          <p:nvPr/>
        </p:nvSpPr>
        <p:spPr>
          <a:xfrm>
            <a:off x="591026" y="6634877"/>
            <a:ext cx="675442" cy="1013222"/>
          </a:xfrm>
          <a:prstGeom prst="roundRect">
            <a:avLst>
              <a:gd name="adj" fmla="val 360045"/>
            </a:avLst>
          </a:prstGeom>
          <a:solidFill>
            <a:srgbClr val="DADBF1"/>
          </a:solidFill>
          <a:ln w="7620">
            <a:solidFill>
              <a:srgbClr val="C0C1D7"/>
            </a:solidFill>
            <a:prstDash val="solid"/>
          </a:ln>
        </p:spPr>
        <p:txBody>
          <a:bodyPr/>
          <a:lstStyle/>
          <a:p>
            <a:endParaRPr lang="es-ES"/>
          </a:p>
        </p:txBody>
      </p:sp>
      <p:sp>
        <p:nvSpPr>
          <p:cNvPr id="21" name="Text 19"/>
          <p:cNvSpPr/>
          <p:nvPr/>
        </p:nvSpPr>
        <p:spPr>
          <a:xfrm>
            <a:off x="802124" y="6983135"/>
            <a:ext cx="253246" cy="316587"/>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Inter Bold" pitchFamily="34" charset="0"/>
                <a:ea typeface="Inter Bold" pitchFamily="34" charset="-122"/>
                <a:cs typeface="Inter Bold" pitchFamily="34" charset="-120"/>
              </a:rPr>
              <a:t>5</a:t>
            </a:r>
            <a:endParaRPr lang="en-US" sz="1950" dirty="0"/>
          </a:p>
        </p:txBody>
      </p:sp>
      <p:sp>
        <p:nvSpPr>
          <p:cNvPr id="22" name="Text 20"/>
          <p:cNvSpPr/>
          <p:nvPr/>
        </p:nvSpPr>
        <p:spPr>
          <a:xfrm>
            <a:off x="1435298" y="6803708"/>
            <a:ext cx="4713923" cy="263843"/>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Configura MFA también para tu usuario admin</a:t>
            </a:r>
            <a:endParaRPr lang="en-US" sz="1650" dirty="0"/>
          </a:p>
        </p:txBody>
      </p:sp>
      <p:sp>
        <p:nvSpPr>
          <p:cNvPr id="23" name="Text 21"/>
          <p:cNvSpPr/>
          <p:nvPr/>
        </p:nvSpPr>
        <p:spPr>
          <a:xfrm>
            <a:off x="1435298" y="7168872"/>
            <a:ext cx="12604075" cy="270034"/>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Añade esta capa adicional de seguridad para todas tus identidades administrativas.</a:t>
            </a:r>
            <a:endParaRPr lang="en-US" sz="1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8505" y="749617"/>
            <a:ext cx="7066955" cy="582216"/>
          </a:xfrm>
          <a:prstGeom prst="rect">
            <a:avLst/>
          </a:prstGeom>
          <a:noFill/>
          <a:ln/>
        </p:spPr>
        <p:txBody>
          <a:bodyPr wrap="none" lIns="0" tIns="0" rIns="0" bIns="0" rtlCol="0" anchor="t"/>
          <a:lstStyle/>
          <a:p>
            <a:pPr marL="0" indent="0" algn="l">
              <a:lnSpc>
                <a:spcPts val="4550"/>
              </a:lnSpc>
              <a:buNone/>
            </a:pPr>
            <a:r>
              <a:rPr lang="en-US" sz="3650" b="1" dirty="0">
                <a:solidFill>
                  <a:srgbClr val="000000"/>
                </a:solidFill>
                <a:latin typeface="Inter Bold" pitchFamily="34" charset="0"/>
                <a:ea typeface="Inter Bold" pitchFamily="34" charset="-122"/>
                <a:cs typeface="Inter Bold" pitchFamily="34" charset="-120"/>
              </a:rPr>
              <a:t>Introducción a AWS CLI y SDKs</a:t>
            </a:r>
            <a:endParaRPr lang="en-US" sz="3650" dirty="0"/>
          </a:p>
        </p:txBody>
      </p:sp>
      <p:sp>
        <p:nvSpPr>
          <p:cNvPr id="4" name="Text 1"/>
          <p:cNvSpPr/>
          <p:nvPr/>
        </p:nvSpPr>
        <p:spPr>
          <a:xfrm>
            <a:off x="6138505" y="1778913"/>
            <a:ext cx="3692604" cy="1192530"/>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Aunque la consola es útil para empezar, el verdadero poder del cloud para un ingeniero de IA está en la automatización y el acceso programático.</a:t>
            </a:r>
            <a:endParaRPr lang="en-US" sz="1450" dirty="0"/>
          </a:p>
        </p:txBody>
      </p:sp>
      <p:sp>
        <p:nvSpPr>
          <p:cNvPr id="5" name="Text 2"/>
          <p:cNvSpPr/>
          <p:nvPr/>
        </p:nvSpPr>
        <p:spPr>
          <a:xfrm>
            <a:off x="6138505" y="3157657"/>
            <a:ext cx="3692604" cy="582216"/>
          </a:xfrm>
          <a:prstGeom prst="rect">
            <a:avLst/>
          </a:prstGeom>
          <a:noFill/>
          <a:ln/>
        </p:spPr>
        <p:txBody>
          <a:bodyPr wrap="squar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AWS Command Line Interface (CLI)</a:t>
            </a:r>
            <a:endParaRPr lang="en-US" sz="1800" dirty="0"/>
          </a:p>
        </p:txBody>
      </p:sp>
      <p:sp>
        <p:nvSpPr>
          <p:cNvPr id="6" name="Text 3"/>
          <p:cNvSpPr/>
          <p:nvPr/>
        </p:nvSpPr>
        <p:spPr>
          <a:xfrm>
            <a:off x="6138505" y="3926086"/>
            <a:ext cx="3692604" cy="596265"/>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Una herramienta para controlar los servicios de AWS desde tu terminal.</a:t>
            </a:r>
            <a:endParaRPr lang="en-US" sz="1450" dirty="0"/>
          </a:p>
        </p:txBody>
      </p:sp>
      <p:sp>
        <p:nvSpPr>
          <p:cNvPr id="7" name="Text 4"/>
          <p:cNvSpPr/>
          <p:nvPr/>
        </p:nvSpPr>
        <p:spPr>
          <a:xfrm>
            <a:off x="6138505" y="4689991"/>
            <a:ext cx="3692604" cy="894398"/>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Permite crear scripts para automatizar tareas repetitivas (ej. lanzar 10 instancias para un hyperparameter tuning).</a:t>
            </a:r>
            <a:endParaRPr lang="en-US" sz="1450" dirty="0"/>
          </a:p>
        </p:txBody>
      </p:sp>
      <p:sp>
        <p:nvSpPr>
          <p:cNvPr id="8" name="Text 5"/>
          <p:cNvSpPr/>
          <p:nvPr/>
        </p:nvSpPr>
        <p:spPr>
          <a:xfrm>
            <a:off x="6138505" y="5752028"/>
            <a:ext cx="3692604" cy="611505"/>
          </a:xfrm>
          <a:prstGeom prst="rect">
            <a:avLst/>
          </a:prstGeom>
          <a:noFill/>
          <a:ln/>
        </p:spPr>
        <p:txBody>
          <a:bodyPr wrap="square" lIns="0" tIns="0" rIns="0" bIns="0" rtlCol="0" anchor="t"/>
          <a:lstStyle/>
          <a:p>
            <a:pPr marL="0" indent="0" algn="l">
              <a:lnSpc>
                <a:spcPts val="2300"/>
              </a:lnSpc>
              <a:buNone/>
            </a:pPr>
            <a:r>
              <a:rPr lang="en-US" sz="1450" b="1" dirty="0">
                <a:solidFill>
                  <a:srgbClr val="272525"/>
                </a:solidFill>
                <a:latin typeface="Inter" pitchFamily="34" charset="0"/>
                <a:ea typeface="Inter" pitchFamily="34" charset="-122"/>
                <a:cs typeface="Inter" pitchFamily="34" charset="-120"/>
              </a:rPr>
              <a:t>Ejemplo:</a:t>
            </a:r>
            <a:r>
              <a:rPr lang="en-US" sz="1450" dirty="0">
                <a:solidFill>
                  <a:srgbClr val="272525"/>
                </a:solidFill>
                <a:latin typeface="Inter" pitchFamily="34" charset="0"/>
                <a:ea typeface="Inter" pitchFamily="34" charset="-122"/>
                <a:cs typeface="Inter" pitchFamily="34" charset="-120"/>
              </a:rPr>
              <a:t> </a:t>
            </a:r>
            <a:r>
              <a:rPr lang="en-US" sz="1450" dirty="0">
                <a:solidFill>
                  <a:srgbClr val="272525"/>
                </a:solidFill>
                <a:highlight>
                  <a:srgbClr val="F2F2F2"/>
                </a:highlight>
                <a:latin typeface="Consolas" pitchFamily="34" charset="0"/>
                <a:ea typeface="Consolas" pitchFamily="34" charset="-122"/>
                <a:cs typeface="Consolas" pitchFamily="34" charset="-120"/>
              </a:rPr>
              <a:t>aws s3 cp my_model.pth s3://my-models-bucket/</a:t>
            </a:r>
            <a:endParaRPr lang="en-US" sz="1450" dirty="0"/>
          </a:p>
        </p:txBody>
      </p:sp>
      <p:sp>
        <p:nvSpPr>
          <p:cNvPr id="9" name="Text 6"/>
          <p:cNvSpPr/>
          <p:nvPr/>
        </p:nvSpPr>
        <p:spPr>
          <a:xfrm>
            <a:off x="10293310" y="1797487"/>
            <a:ext cx="3692604" cy="582216"/>
          </a:xfrm>
          <a:prstGeom prst="rect">
            <a:avLst/>
          </a:prstGeom>
          <a:noFill/>
          <a:ln/>
        </p:spPr>
        <p:txBody>
          <a:bodyPr wrap="squar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AWS Software Development Kits (SDKs)</a:t>
            </a:r>
            <a:endParaRPr lang="en-US" sz="1800" dirty="0"/>
          </a:p>
        </p:txBody>
      </p:sp>
      <p:sp>
        <p:nvSpPr>
          <p:cNvPr id="10" name="Text 7"/>
          <p:cNvSpPr/>
          <p:nvPr/>
        </p:nvSpPr>
        <p:spPr>
          <a:xfrm>
            <a:off x="10293310" y="2565916"/>
            <a:ext cx="3692604" cy="894398"/>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Librerías para interactuar con las APIs de AWS desde tu lenguaje de programación preferido.</a:t>
            </a:r>
            <a:endParaRPr lang="en-US" sz="1450" dirty="0"/>
          </a:p>
        </p:txBody>
      </p:sp>
      <p:sp>
        <p:nvSpPr>
          <p:cNvPr id="11" name="Text 8"/>
          <p:cNvSpPr/>
          <p:nvPr/>
        </p:nvSpPr>
        <p:spPr>
          <a:xfrm>
            <a:off x="10293310" y="3627953"/>
            <a:ext cx="3692604" cy="596265"/>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Esencial para integrar los servicios de AWS en tus aplicaciones.</a:t>
            </a:r>
            <a:endParaRPr lang="en-US" sz="1450" dirty="0"/>
          </a:p>
        </p:txBody>
      </p:sp>
      <p:sp>
        <p:nvSpPr>
          <p:cNvPr id="12" name="Text 9"/>
          <p:cNvSpPr/>
          <p:nvPr/>
        </p:nvSpPr>
        <p:spPr>
          <a:xfrm>
            <a:off x="10293310" y="4410432"/>
            <a:ext cx="3692604" cy="582216"/>
          </a:xfrm>
          <a:prstGeom prst="rect">
            <a:avLst/>
          </a:prstGeom>
          <a:noFill/>
          <a:ln/>
        </p:spPr>
        <p:txBody>
          <a:bodyPr wrap="squar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Ejemplo para IA (Python - Boto3)</a:t>
            </a:r>
            <a:endParaRPr lang="en-US" sz="1800" dirty="0"/>
          </a:p>
        </p:txBody>
      </p:sp>
      <p:sp>
        <p:nvSpPr>
          <p:cNvPr id="13" name="Shape 10"/>
          <p:cNvSpPr/>
          <p:nvPr/>
        </p:nvSpPr>
        <p:spPr>
          <a:xfrm>
            <a:off x="10293310" y="5202198"/>
            <a:ext cx="3692604" cy="2068116"/>
          </a:xfrm>
          <a:prstGeom prst="roundRect">
            <a:avLst>
              <a:gd name="adj" fmla="val 3784"/>
            </a:avLst>
          </a:prstGeom>
          <a:solidFill>
            <a:srgbClr val="F2F2F2"/>
          </a:solidFill>
          <a:ln/>
        </p:spPr>
        <p:txBody>
          <a:bodyPr/>
          <a:lstStyle/>
          <a:p>
            <a:endParaRPr lang="es-ES"/>
          </a:p>
        </p:txBody>
      </p:sp>
      <p:sp>
        <p:nvSpPr>
          <p:cNvPr id="14" name="Shape 11"/>
          <p:cNvSpPr/>
          <p:nvPr/>
        </p:nvSpPr>
        <p:spPr>
          <a:xfrm>
            <a:off x="10284023" y="5202198"/>
            <a:ext cx="3711178" cy="2068116"/>
          </a:xfrm>
          <a:prstGeom prst="roundRect">
            <a:avLst>
              <a:gd name="adj" fmla="val 1351"/>
            </a:avLst>
          </a:prstGeom>
          <a:solidFill>
            <a:srgbClr val="F2F2F2"/>
          </a:solidFill>
          <a:ln/>
        </p:spPr>
        <p:txBody>
          <a:bodyPr/>
          <a:lstStyle/>
          <a:p>
            <a:endParaRPr lang="es-ES"/>
          </a:p>
        </p:txBody>
      </p:sp>
      <p:sp>
        <p:nvSpPr>
          <p:cNvPr id="15" name="Text 12"/>
          <p:cNvSpPr/>
          <p:nvPr/>
        </p:nvSpPr>
        <p:spPr>
          <a:xfrm>
            <a:off x="10470237" y="5341858"/>
            <a:ext cx="3338751" cy="1788795"/>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highlight>
                  <a:srgbClr val="F2F2F2"/>
                </a:highlight>
                <a:latin typeface="Consolas" pitchFamily="34" charset="0"/>
                <a:ea typeface="Consolas" pitchFamily="34" charset="-122"/>
                <a:cs typeface="Consolas" pitchFamily="34" charset="-120"/>
              </a:rPr>
              <a:t>import boto3s3 = boto3.client('s3')s3.download_file('my-ai-datasets',  'dataset.csv',  'local_dataset.csv')</a:t>
            </a:r>
            <a:endParaRPr lang="en-US" sz="14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733782"/>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Comparativa de Conceptos: AWS vs. GCP vs. Azure</a:t>
            </a:r>
            <a:endParaRPr lang="en-US" sz="4450" dirty="0"/>
          </a:p>
        </p:txBody>
      </p:sp>
      <p:sp>
        <p:nvSpPr>
          <p:cNvPr id="3" name="Text 1"/>
          <p:cNvSpPr/>
          <p:nvPr/>
        </p:nvSpPr>
        <p:spPr>
          <a:xfrm>
            <a:off x="793790" y="2604968"/>
            <a:ext cx="13042821"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Los conceptos fundamentales existen en todos los proveedores, pero con nombres y estructuras diferentes.</a:t>
            </a:r>
            <a:endParaRPr lang="en-US" sz="2000" dirty="0"/>
          </a:p>
        </p:txBody>
      </p:sp>
      <p:sp>
        <p:nvSpPr>
          <p:cNvPr id="4" name="Text 2"/>
          <p:cNvSpPr/>
          <p:nvPr/>
        </p:nvSpPr>
        <p:spPr>
          <a:xfrm>
            <a:off x="793790" y="3308033"/>
            <a:ext cx="5576292"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Organización y Aislamiento de Recursos</a:t>
            </a:r>
            <a:endParaRPr lang="en-US" sz="2200" dirty="0"/>
          </a:p>
        </p:txBody>
      </p:sp>
      <p:sp>
        <p:nvSpPr>
          <p:cNvPr id="5" name="Shape 3"/>
          <p:cNvSpPr/>
          <p:nvPr/>
        </p:nvSpPr>
        <p:spPr>
          <a:xfrm>
            <a:off x="793790" y="4002524"/>
            <a:ext cx="13042821" cy="3493294"/>
          </a:xfrm>
          <a:prstGeom prst="roundRect">
            <a:avLst>
              <a:gd name="adj" fmla="val 2727"/>
            </a:avLst>
          </a:prstGeom>
          <a:noFill/>
          <a:ln w="7620">
            <a:solidFill>
              <a:srgbClr val="000000">
                <a:alpha val="8000"/>
              </a:srgbClr>
            </a:solidFill>
            <a:prstDash val="solid"/>
          </a:ln>
        </p:spPr>
        <p:txBody>
          <a:bodyPr/>
          <a:lstStyle/>
          <a:p>
            <a:endParaRPr lang="es-ES"/>
          </a:p>
        </p:txBody>
      </p:sp>
      <p:sp>
        <p:nvSpPr>
          <p:cNvPr id="6" name="Shape 4"/>
          <p:cNvSpPr/>
          <p:nvPr/>
        </p:nvSpPr>
        <p:spPr>
          <a:xfrm>
            <a:off x="801410" y="4010144"/>
            <a:ext cx="13026271" cy="650319"/>
          </a:xfrm>
          <a:prstGeom prst="rect">
            <a:avLst/>
          </a:prstGeom>
          <a:solidFill>
            <a:srgbClr val="FFFFFF">
              <a:alpha val="4000"/>
            </a:srgbClr>
          </a:solidFill>
          <a:ln/>
        </p:spPr>
        <p:txBody>
          <a:bodyPr/>
          <a:lstStyle/>
          <a:p>
            <a:endParaRPr lang="es-ES"/>
          </a:p>
        </p:txBody>
      </p:sp>
      <p:sp>
        <p:nvSpPr>
          <p:cNvPr id="7" name="Text 5"/>
          <p:cNvSpPr/>
          <p:nvPr/>
        </p:nvSpPr>
        <p:spPr>
          <a:xfrm>
            <a:off x="1029653" y="415385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AWS</a:t>
            </a:r>
            <a:endParaRPr lang="en-US" sz="1750" dirty="0"/>
          </a:p>
        </p:txBody>
      </p:sp>
      <p:sp>
        <p:nvSpPr>
          <p:cNvPr id="8" name="Text 6"/>
          <p:cNvSpPr/>
          <p:nvPr/>
        </p:nvSpPr>
        <p:spPr>
          <a:xfrm>
            <a:off x="5375077" y="4153853"/>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GCP</a:t>
            </a:r>
            <a:endParaRPr lang="en-US" sz="1750" dirty="0"/>
          </a:p>
        </p:txBody>
      </p:sp>
      <p:sp>
        <p:nvSpPr>
          <p:cNvPr id="9" name="Text 7"/>
          <p:cNvSpPr/>
          <p:nvPr/>
        </p:nvSpPr>
        <p:spPr>
          <a:xfrm>
            <a:off x="9716691" y="4153853"/>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Azure</a:t>
            </a:r>
            <a:endParaRPr lang="en-US" sz="1750" dirty="0"/>
          </a:p>
        </p:txBody>
      </p:sp>
      <p:sp>
        <p:nvSpPr>
          <p:cNvPr id="10" name="Shape 8"/>
          <p:cNvSpPr/>
          <p:nvPr/>
        </p:nvSpPr>
        <p:spPr>
          <a:xfrm>
            <a:off x="801410" y="4660463"/>
            <a:ext cx="13026271" cy="2827734"/>
          </a:xfrm>
          <a:prstGeom prst="rect">
            <a:avLst/>
          </a:prstGeom>
          <a:solidFill>
            <a:srgbClr val="000000">
              <a:alpha val="4000"/>
            </a:srgbClr>
          </a:solidFill>
          <a:ln/>
        </p:spPr>
        <p:txBody>
          <a:bodyPr/>
          <a:lstStyle/>
          <a:p>
            <a:endParaRPr lang="es-ES"/>
          </a:p>
        </p:txBody>
      </p:sp>
      <p:sp>
        <p:nvSpPr>
          <p:cNvPr id="11" name="Text 9"/>
          <p:cNvSpPr/>
          <p:nvPr/>
        </p:nvSpPr>
        <p:spPr>
          <a:xfrm>
            <a:off x="1029653" y="4804172"/>
            <a:ext cx="3884176" cy="1451610"/>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Cuenta (Account)</a:t>
            </a:r>
            <a:r>
              <a:rPr lang="en-US" sz="1750" dirty="0">
                <a:solidFill>
                  <a:srgbClr val="272525"/>
                </a:solidFill>
                <a:latin typeface="Inter" pitchFamily="34" charset="0"/>
                <a:ea typeface="Inter" pitchFamily="34" charset="-122"/>
                <a:cs typeface="Inter" pitchFamily="34" charset="-120"/>
              </a:rPr>
              <a:t> es el principal contenedor. La organización se puede hacer con </a:t>
            </a:r>
            <a:r>
              <a:rPr lang="en-US" sz="1750" b="1" dirty="0">
                <a:solidFill>
                  <a:srgbClr val="272525"/>
                </a:solidFill>
                <a:latin typeface="Inter" pitchFamily="34" charset="0"/>
                <a:ea typeface="Inter" pitchFamily="34" charset="-122"/>
                <a:cs typeface="Inter" pitchFamily="34" charset="-120"/>
              </a:rPr>
              <a:t>AWS Organizations</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2" name="Text 10"/>
          <p:cNvSpPr/>
          <p:nvPr/>
        </p:nvSpPr>
        <p:spPr>
          <a:xfrm>
            <a:off x="5375077" y="4804172"/>
            <a:ext cx="3880366"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contenedor fundamental es el </a:t>
            </a:r>
            <a:r>
              <a:rPr lang="en-US" sz="1750" b="1" dirty="0">
                <a:solidFill>
                  <a:srgbClr val="272525"/>
                </a:solidFill>
                <a:latin typeface="Inter" pitchFamily="34" charset="0"/>
                <a:ea typeface="Inter" pitchFamily="34" charset="-122"/>
                <a:cs typeface="Inter" pitchFamily="34" charset="-120"/>
              </a:rPr>
              <a:t>Proyecto (Project)</a:t>
            </a:r>
            <a:r>
              <a:rPr lang="en-US" sz="1750" dirty="0">
                <a:solidFill>
                  <a:srgbClr val="272525"/>
                </a:solidFill>
                <a:latin typeface="Inter" pitchFamily="34" charset="0"/>
                <a:ea typeface="Inter" pitchFamily="34" charset="-122"/>
                <a:cs typeface="Inter" pitchFamily="34" charset="-120"/>
              </a:rPr>
              <a:t>. Los proyectos se pueden agrupar en </a:t>
            </a:r>
            <a:r>
              <a:rPr lang="en-US" sz="1750" b="1" dirty="0">
                <a:solidFill>
                  <a:srgbClr val="272525"/>
                </a:solidFill>
                <a:latin typeface="Inter" pitchFamily="34" charset="0"/>
                <a:ea typeface="Inter" pitchFamily="34" charset="-122"/>
                <a:cs typeface="Inter" pitchFamily="34" charset="-120"/>
              </a:rPr>
              <a:t>Carpetas (Folders)</a:t>
            </a:r>
            <a:r>
              <a:rPr lang="en-US" sz="1750" dirty="0">
                <a:solidFill>
                  <a:srgbClr val="272525"/>
                </a:solidFill>
                <a:latin typeface="Inter" pitchFamily="34" charset="0"/>
                <a:ea typeface="Inter" pitchFamily="34" charset="-122"/>
                <a:cs typeface="Inter" pitchFamily="34" charset="-120"/>
              </a:rPr>
              <a:t> y </a:t>
            </a:r>
            <a:r>
              <a:rPr lang="en-US" sz="1750" b="1" dirty="0">
                <a:solidFill>
                  <a:srgbClr val="272525"/>
                </a:solidFill>
                <a:latin typeface="Inter" pitchFamily="34" charset="0"/>
                <a:ea typeface="Inter" pitchFamily="34" charset="-122"/>
                <a:cs typeface="Inter" pitchFamily="34" charset="-120"/>
              </a:rPr>
              <a:t>Organizaciones (Organizations)</a:t>
            </a:r>
            <a:r>
              <a:rPr lang="en-US" sz="1750" dirty="0">
                <a:solidFill>
                  <a:srgbClr val="272525"/>
                </a:solidFill>
                <a:latin typeface="Inter" pitchFamily="34" charset="0"/>
                <a:ea typeface="Inter" pitchFamily="34" charset="-122"/>
                <a:cs typeface="Inter" pitchFamily="34" charset="-120"/>
              </a:rPr>
              <a:t>. Cada proyecto tiene su propia facturación, APIs y recursos.</a:t>
            </a:r>
            <a:endParaRPr lang="en-US" sz="1750" dirty="0"/>
          </a:p>
        </p:txBody>
      </p:sp>
      <p:sp>
        <p:nvSpPr>
          <p:cNvPr id="13" name="Text 11"/>
          <p:cNvSpPr/>
          <p:nvPr/>
        </p:nvSpPr>
        <p:spPr>
          <a:xfrm>
            <a:off x="9716691" y="4804172"/>
            <a:ext cx="3884176"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contenedor principal es la </a:t>
            </a:r>
            <a:r>
              <a:rPr lang="en-US" sz="1750" b="1" dirty="0">
                <a:solidFill>
                  <a:srgbClr val="272525"/>
                </a:solidFill>
                <a:latin typeface="Inter" pitchFamily="34" charset="0"/>
                <a:ea typeface="Inter" pitchFamily="34" charset="-122"/>
                <a:cs typeface="Inter" pitchFamily="34" charset="-120"/>
              </a:rPr>
              <a:t>Suscripción (Subscription)</a:t>
            </a:r>
            <a:r>
              <a:rPr lang="en-US" sz="1750" dirty="0">
                <a:solidFill>
                  <a:srgbClr val="272525"/>
                </a:solidFill>
                <a:latin typeface="Inter" pitchFamily="34" charset="0"/>
                <a:ea typeface="Inter" pitchFamily="34" charset="-122"/>
                <a:cs typeface="Inter" pitchFamily="34" charset="-120"/>
              </a:rPr>
              <a:t>. Los recursos dentro de una suscripción se organizan en </a:t>
            </a:r>
            <a:r>
              <a:rPr lang="en-US" sz="1750" b="1" dirty="0">
                <a:solidFill>
                  <a:srgbClr val="272525"/>
                </a:solidFill>
                <a:latin typeface="Inter" pitchFamily="34" charset="0"/>
                <a:ea typeface="Inter" pitchFamily="34" charset="-122"/>
                <a:cs typeface="Inter" pitchFamily="34" charset="-120"/>
              </a:rPr>
              <a:t>Grupos de Recursos (Resource Groups)</a:t>
            </a:r>
            <a:r>
              <a:rPr lang="en-US" sz="1750" dirty="0">
                <a:solidFill>
                  <a:srgbClr val="272525"/>
                </a:solidFill>
                <a:latin typeface="Inter" pitchFamily="34" charset="0"/>
                <a:ea typeface="Inter" pitchFamily="34" charset="-122"/>
                <a:cs typeface="Inter" pitchFamily="34" charset="-120"/>
              </a:rPr>
              <a:t>, que actúan como un ciclo de vida para los recursos que contienen.</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679371" y="771644"/>
            <a:ext cx="6806565" cy="606623"/>
          </a:xfrm>
          <a:prstGeom prst="rect">
            <a:avLst/>
          </a:prstGeom>
          <a:noFill/>
          <a:ln/>
        </p:spPr>
        <p:txBody>
          <a:bodyPr wrap="none" lIns="0" tIns="0" rIns="0" bIns="0" rtlCol="0" anchor="t"/>
          <a:lstStyle/>
          <a:p>
            <a:pPr marL="0" indent="0" algn="l">
              <a:lnSpc>
                <a:spcPts val="4750"/>
              </a:lnSpc>
              <a:buNone/>
            </a:pPr>
            <a:r>
              <a:rPr lang="en-US" sz="3800" b="1" dirty="0">
                <a:solidFill>
                  <a:srgbClr val="000000"/>
                </a:solidFill>
                <a:latin typeface="Inter Bold" pitchFamily="34" charset="0"/>
                <a:ea typeface="Inter Bold" pitchFamily="34" charset="-122"/>
                <a:cs typeface="Inter Bold" pitchFamily="34" charset="-120"/>
              </a:rPr>
              <a:t>Comparativa de IAM y Redes</a:t>
            </a:r>
            <a:endParaRPr lang="en-US" sz="3800" dirty="0"/>
          </a:p>
        </p:txBody>
      </p:sp>
      <p:sp>
        <p:nvSpPr>
          <p:cNvPr id="3" name="Shape 1"/>
          <p:cNvSpPr/>
          <p:nvPr/>
        </p:nvSpPr>
        <p:spPr>
          <a:xfrm>
            <a:off x="679371" y="1766411"/>
            <a:ext cx="13271659" cy="5691545"/>
          </a:xfrm>
          <a:prstGeom prst="roundRect">
            <a:avLst>
              <a:gd name="adj" fmla="val 1433"/>
            </a:avLst>
          </a:prstGeom>
          <a:solidFill>
            <a:srgbClr val="DADBF1"/>
          </a:solidFill>
          <a:ln w="7620">
            <a:solidFill>
              <a:srgbClr val="C0C1D7"/>
            </a:solidFill>
            <a:prstDash val="solid"/>
          </a:ln>
        </p:spPr>
        <p:txBody>
          <a:bodyPr/>
          <a:lstStyle/>
          <a:p>
            <a:endParaRPr lang="es-ES"/>
          </a:p>
        </p:txBody>
      </p:sp>
      <p:sp>
        <p:nvSpPr>
          <p:cNvPr id="4" name="Shape 2"/>
          <p:cNvSpPr/>
          <p:nvPr/>
        </p:nvSpPr>
        <p:spPr>
          <a:xfrm>
            <a:off x="686991" y="1774031"/>
            <a:ext cx="6628209" cy="5676305"/>
          </a:xfrm>
          <a:prstGeom prst="roundRect">
            <a:avLst>
              <a:gd name="adj" fmla="val 1436"/>
            </a:avLst>
          </a:prstGeom>
          <a:solidFill>
            <a:srgbClr val="DADBF1"/>
          </a:solidFill>
          <a:ln/>
        </p:spPr>
        <p:txBody>
          <a:bodyPr/>
          <a:lstStyle/>
          <a:p>
            <a:endParaRPr lang="es-ES"/>
          </a:p>
        </p:txBody>
      </p:sp>
      <p:sp>
        <p:nvSpPr>
          <p:cNvPr id="5" name="Text 3"/>
          <p:cNvSpPr/>
          <p:nvPr/>
        </p:nvSpPr>
        <p:spPr>
          <a:xfrm>
            <a:off x="881063" y="1968103"/>
            <a:ext cx="2726769" cy="30325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Gestión de Identidades</a:t>
            </a:r>
            <a:endParaRPr lang="en-US" sz="1900" dirty="0"/>
          </a:p>
        </p:txBody>
      </p:sp>
      <p:sp>
        <p:nvSpPr>
          <p:cNvPr id="6" name="Shape 4"/>
          <p:cNvSpPr/>
          <p:nvPr/>
        </p:nvSpPr>
        <p:spPr>
          <a:xfrm>
            <a:off x="1172170" y="2489716"/>
            <a:ext cx="5948958" cy="4548187"/>
          </a:xfrm>
          <a:prstGeom prst="roundRect">
            <a:avLst>
              <a:gd name="adj" fmla="val 1793"/>
            </a:avLst>
          </a:prstGeom>
          <a:noFill/>
          <a:ln w="7620">
            <a:solidFill>
              <a:srgbClr val="000000">
                <a:alpha val="8000"/>
              </a:srgbClr>
            </a:solidFill>
            <a:prstDash val="solid"/>
          </a:ln>
        </p:spPr>
        <p:txBody>
          <a:bodyPr/>
          <a:lstStyle/>
          <a:p>
            <a:endParaRPr lang="es-ES"/>
          </a:p>
        </p:txBody>
      </p:sp>
      <p:sp>
        <p:nvSpPr>
          <p:cNvPr id="7" name="Shape 5"/>
          <p:cNvSpPr/>
          <p:nvPr/>
        </p:nvSpPr>
        <p:spPr>
          <a:xfrm>
            <a:off x="1179790" y="2497336"/>
            <a:ext cx="5933123" cy="558641"/>
          </a:xfrm>
          <a:prstGeom prst="rect">
            <a:avLst/>
          </a:prstGeom>
          <a:solidFill>
            <a:srgbClr val="FFFFFF">
              <a:alpha val="4000"/>
            </a:srgbClr>
          </a:solidFill>
          <a:ln/>
        </p:spPr>
        <p:txBody>
          <a:bodyPr/>
          <a:lstStyle/>
          <a:p>
            <a:endParaRPr lang="es-ES"/>
          </a:p>
        </p:txBody>
      </p:sp>
      <p:sp>
        <p:nvSpPr>
          <p:cNvPr id="8" name="Text 6"/>
          <p:cNvSpPr/>
          <p:nvPr/>
        </p:nvSpPr>
        <p:spPr>
          <a:xfrm>
            <a:off x="1374458" y="2621399"/>
            <a:ext cx="1585555" cy="31051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AWS</a:t>
            </a:r>
            <a:endParaRPr lang="en-US" sz="1500" dirty="0"/>
          </a:p>
        </p:txBody>
      </p:sp>
      <p:sp>
        <p:nvSpPr>
          <p:cNvPr id="9" name="Text 7"/>
          <p:cNvSpPr/>
          <p:nvPr/>
        </p:nvSpPr>
        <p:spPr>
          <a:xfrm>
            <a:off x="3355777" y="2621399"/>
            <a:ext cx="1581745" cy="31051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GCP</a:t>
            </a:r>
            <a:endParaRPr lang="en-US" sz="1500" dirty="0"/>
          </a:p>
        </p:txBody>
      </p:sp>
      <p:sp>
        <p:nvSpPr>
          <p:cNvPr id="10" name="Text 8"/>
          <p:cNvSpPr/>
          <p:nvPr/>
        </p:nvSpPr>
        <p:spPr>
          <a:xfrm>
            <a:off x="5333286" y="2621399"/>
            <a:ext cx="1585555" cy="31051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Azure</a:t>
            </a:r>
            <a:endParaRPr lang="en-US" sz="1500" dirty="0"/>
          </a:p>
        </p:txBody>
      </p:sp>
      <p:sp>
        <p:nvSpPr>
          <p:cNvPr id="11" name="Shape 9"/>
          <p:cNvSpPr/>
          <p:nvPr/>
        </p:nvSpPr>
        <p:spPr>
          <a:xfrm>
            <a:off x="1179790" y="3055977"/>
            <a:ext cx="5933123" cy="3974306"/>
          </a:xfrm>
          <a:prstGeom prst="rect">
            <a:avLst/>
          </a:prstGeom>
          <a:solidFill>
            <a:srgbClr val="000000">
              <a:alpha val="4000"/>
            </a:srgbClr>
          </a:solidFill>
          <a:ln/>
        </p:spPr>
        <p:txBody>
          <a:bodyPr/>
          <a:lstStyle/>
          <a:p>
            <a:endParaRPr lang="es-ES"/>
          </a:p>
        </p:txBody>
      </p:sp>
      <p:sp>
        <p:nvSpPr>
          <p:cNvPr id="12" name="Text 10"/>
          <p:cNvSpPr/>
          <p:nvPr/>
        </p:nvSpPr>
        <p:spPr>
          <a:xfrm>
            <a:off x="1374458" y="3180040"/>
            <a:ext cx="1585555" cy="1242060"/>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IAM</a:t>
            </a:r>
            <a:r>
              <a:rPr lang="en-US" sz="1500" dirty="0">
                <a:solidFill>
                  <a:srgbClr val="272525"/>
                </a:solidFill>
                <a:latin typeface="Inter" pitchFamily="34" charset="0"/>
                <a:ea typeface="Inter" pitchFamily="34" charset="-122"/>
                <a:cs typeface="Inter" pitchFamily="34" charset="-120"/>
              </a:rPr>
              <a:t>Usuarios, Grupos, Roles, Políticas JSON</a:t>
            </a:r>
            <a:endParaRPr lang="en-US" sz="1500" dirty="0"/>
          </a:p>
        </p:txBody>
      </p:sp>
      <p:sp>
        <p:nvSpPr>
          <p:cNvPr id="13" name="Text 11"/>
          <p:cNvSpPr/>
          <p:nvPr/>
        </p:nvSpPr>
        <p:spPr>
          <a:xfrm>
            <a:off x="3355777" y="3180040"/>
            <a:ext cx="1581745" cy="3415665"/>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Cloud IAM</a:t>
            </a:r>
            <a:r>
              <a:rPr lang="en-US" sz="1500" dirty="0">
                <a:solidFill>
                  <a:srgbClr val="272525"/>
                </a:solidFill>
                <a:latin typeface="Inter" pitchFamily="34" charset="0"/>
                <a:ea typeface="Inter" pitchFamily="34" charset="-122"/>
                <a:cs typeface="Inter" pitchFamily="34" charset="-120"/>
              </a:rPr>
              <a:t>Miembros como Usuarios, Grupos, Cuentas de Servicio. Los permisos se agrupan en </a:t>
            </a:r>
            <a:r>
              <a:rPr lang="en-US" sz="1500" b="1" dirty="0">
                <a:solidFill>
                  <a:srgbClr val="272525"/>
                </a:solidFill>
                <a:latin typeface="Inter" pitchFamily="34" charset="0"/>
                <a:ea typeface="Inter" pitchFamily="34" charset="-122"/>
                <a:cs typeface="Inter" pitchFamily="34" charset="-120"/>
              </a:rPr>
              <a:t>Roles</a:t>
            </a:r>
            <a:r>
              <a:rPr lang="en-US" sz="1500" dirty="0">
                <a:solidFill>
                  <a:srgbClr val="272525"/>
                </a:solidFill>
                <a:latin typeface="Inter" pitchFamily="34" charset="0"/>
                <a:ea typeface="Inter" pitchFamily="34" charset="-122"/>
                <a:cs typeface="Inter" pitchFamily="34" charset="-120"/>
              </a:rPr>
              <a:t> - Primitivos, Predefinidos, Personalizados</a:t>
            </a:r>
            <a:endParaRPr lang="en-US" sz="1500" dirty="0"/>
          </a:p>
        </p:txBody>
      </p:sp>
      <p:sp>
        <p:nvSpPr>
          <p:cNvPr id="14" name="Text 12"/>
          <p:cNvSpPr/>
          <p:nvPr/>
        </p:nvSpPr>
        <p:spPr>
          <a:xfrm>
            <a:off x="5333286" y="3180040"/>
            <a:ext cx="1585555" cy="3726180"/>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Azure Active Directory (Azure AD)</a:t>
            </a:r>
            <a:r>
              <a:rPr lang="en-US" sz="1500" dirty="0">
                <a:solidFill>
                  <a:srgbClr val="272525"/>
                </a:solidFill>
                <a:latin typeface="Inter" pitchFamily="34" charset="0"/>
                <a:ea typeface="Inter" pitchFamily="34" charset="-122"/>
                <a:cs typeface="Inter" pitchFamily="34" charset="-120"/>
              </a:rPr>
              <a:t>Las identidades (Usuarios, Grupos, Service Principals) obtienen acceso a recursos a través de asignaciones de </a:t>
            </a:r>
            <a:r>
              <a:rPr lang="en-US" sz="1500" b="1" dirty="0">
                <a:solidFill>
                  <a:srgbClr val="272525"/>
                </a:solidFill>
                <a:latin typeface="Inter" pitchFamily="34" charset="0"/>
                <a:ea typeface="Inter" pitchFamily="34" charset="-122"/>
                <a:cs typeface="Inter" pitchFamily="34" charset="-120"/>
              </a:rPr>
              <a:t>Roles (RBAC)</a:t>
            </a:r>
            <a:endParaRPr lang="en-US" sz="1500" dirty="0"/>
          </a:p>
        </p:txBody>
      </p:sp>
      <p:sp>
        <p:nvSpPr>
          <p:cNvPr id="15" name="Shape 13"/>
          <p:cNvSpPr/>
          <p:nvPr/>
        </p:nvSpPr>
        <p:spPr>
          <a:xfrm>
            <a:off x="881063" y="2489716"/>
            <a:ext cx="22860" cy="4548187"/>
          </a:xfrm>
          <a:prstGeom prst="rect">
            <a:avLst/>
          </a:prstGeom>
          <a:solidFill>
            <a:srgbClr val="4950BC"/>
          </a:solidFill>
          <a:ln/>
        </p:spPr>
        <p:txBody>
          <a:bodyPr/>
          <a:lstStyle/>
          <a:p>
            <a:endParaRPr lang="es-ES"/>
          </a:p>
        </p:txBody>
      </p:sp>
      <p:sp>
        <p:nvSpPr>
          <p:cNvPr id="16" name="Shape 14"/>
          <p:cNvSpPr/>
          <p:nvPr/>
        </p:nvSpPr>
        <p:spPr>
          <a:xfrm>
            <a:off x="7315200" y="1774031"/>
            <a:ext cx="6628209" cy="5676305"/>
          </a:xfrm>
          <a:prstGeom prst="rect">
            <a:avLst/>
          </a:prstGeom>
          <a:solidFill>
            <a:srgbClr val="DADBF1"/>
          </a:solidFill>
          <a:ln/>
        </p:spPr>
        <p:txBody>
          <a:bodyPr/>
          <a:lstStyle/>
          <a:p>
            <a:endParaRPr lang="es-ES"/>
          </a:p>
        </p:txBody>
      </p:sp>
      <p:sp>
        <p:nvSpPr>
          <p:cNvPr id="17" name="Shape 15"/>
          <p:cNvSpPr/>
          <p:nvPr/>
        </p:nvSpPr>
        <p:spPr>
          <a:xfrm>
            <a:off x="7315200" y="1774031"/>
            <a:ext cx="22860" cy="5676305"/>
          </a:xfrm>
          <a:prstGeom prst="roundRect">
            <a:avLst>
              <a:gd name="adj" fmla="val 356662"/>
            </a:avLst>
          </a:prstGeom>
          <a:solidFill>
            <a:srgbClr val="C0C1D7"/>
          </a:solidFill>
          <a:ln/>
        </p:spPr>
        <p:txBody>
          <a:bodyPr/>
          <a:lstStyle/>
          <a:p>
            <a:endParaRPr lang="es-ES"/>
          </a:p>
        </p:txBody>
      </p:sp>
      <p:sp>
        <p:nvSpPr>
          <p:cNvPr id="18" name="Text 16"/>
          <p:cNvSpPr/>
          <p:nvPr/>
        </p:nvSpPr>
        <p:spPr>
          <a:xfrm>
            <a:off x="7509272" y="1968103"/>
            <a:ext cx="2426494" cy="303252"/>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Redes Virtuales</a:t>
            </a:r>
            <a:endParaRPr lang="en-US" sz="1900" dirty="0"/>
          </a:p>
        </p:txBody>
      </p:sp>
      <p:sp>
        <p:nvSpPr>
          <p:cNvPr id="19" name="Shape 17"/>
          <p:cNvSpPr/>
          <p:nvPr/>
        </p:nvSpPr>
        <p:spPr>
          <a:xfrm>
            <a:off x="7800380" y="2489716"/>
            <a:ext cx="5948958" cy="3927157"/>
          </a:xfrm>
          <a:prstGeom prst="roundRect">
            <a:avLst>
              <a:gd name="adj" fmla="val 2076"/>
            </a:avLst>
          </a:prstGeom>
          <a:noFill/>
          <a:ln w="7620">
            <a:solidFill>
              <a:srgbClr val="000000">
                <a:alpha val="8000"/>
              </a:srgbClr>
            </a:solidFill>
            <a:prstDash val="solid"/>
          </a:ln>
        </p:spPr>
        <p:txBody>
          <a:bodyPr/>
          <a:lstStyle/>
          <a:p>
            <a:endParaRPr lang="es-ES"/>
          </a:p>
        </p:txBody>
      </p:sp>
      <p:sp>
        <p:nvSpPr>
          <p:cNvPr id="20" name="Shape 18"/>
          <p:cNvSpPr/>
          <p:nvPr/>
        </p:nvSpPr>
        <p:spPr>
          <a:xfrm>
            <a:off x="7808000" y="2497336"/>
            <a:ext cx="5933123" cy="558641"/>
          </a:xfrm>
          <a:prstGeom prst="rect">
            <a:avLst/>
          </a:prstGeom>
          <a:solidFill>
            <a:srgbClr val="FFFFFF">
              <a:alpha val="4000"/>
            </a:srgbClr>
          </a:solidFill>
          <a:ln/>
        </p:spPr>
        <p:txBody>
          <a:bodyPr/>
          <a:lstStyle/>
          <a:p>
            <a:endParaRPr lang="es-ES"/>
          </a:p>
        </p:txBody>
      </p:sp>
      <p:sp>
        <p:nvSpPr>
          <p:cNvPr id="21" name="Text 19"/>
          <p:cNvSpPr/>
          <p:nvPr/>
        </p:nvSpPr>
        <p:spPr>
          <a:xfrm>
            <a:off x="8002667" y="2621399"/>
            <a:ext cx="1585555" cy="31051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AWS</a:t>
            </a:r>
            <a:endParaRPr lang="en-US" sz="1500" dirty="0"/>
          </a:p>
        </p:txBody>
      </p:sp>
      <p:sp>
        <p:nvSpPr>
          <p:cNvPr id="22" name="Text 20"/>
          <p:cNvSpPr/>
          <p:nvPr/>
        </p:nvSpPr>
        <p:spPr>
          <a:xfrm>
            <a:off x="9983986" y="2621399"/>
            <a:ext cx="1581745" cy="31051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GCP</a:t>
            </a:r>
            <a:endParaRPr lang="en-US" sz="1500" dirty="0"/>
          </a:p>
        </p:txBody>
      </p:sp>
      <p:sp>
        <p:nvSpPr>
          <p:cNvPr id="23" name="Text 21"/>
          <p:cNvSpPr/>
          <p:nvPr/>
        </p:nvSpPr>
        <p:spPr>
          <a:xfrm>
            <a:off x="11961495" y="2621399"/>
            <a:ext cx="1585555" cy="310515"/>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Azure</a:t>
            </a:r>
            <a:endParaRPr lang="en-US" sz="1500" dirty="0"/>
          </a:p>
        </p:txBody>
      </p:sp>
      <p:sp>
        <p:nvSpPr>
          <p:cNvPr id="24" name="Shape 22"/>
          <p:cNvSpPr/>
          <p:nvPr/>
        </p:nvSpPr>
        <p:spPr>
          <a:xfrm>
            <a:off x="7808000" y="3055977"/>
            <a:ext cx="5933123" cy="3353276"/>
          </a:xfrm>
          <a:prstGeom prst="rect">
            <a:avLst/>
          </a:prstGeom>
          <a:solidFill>
            <a:srgbClr val="000000">
              <a:alpha val="4000"/>
            </a:srgbClr>
          </a:solidFill>
          <a:ln/>
        </p:spPr>
        <p:txBody>
          <a:bodyPr/>
          <a:lstStyle/>
          <a:p>
            <a:endParaRPr lang="es-ES"/>
          </a:p>
        </p:txBody>
      </p:sp>
      <p:sp>
        <p:nvSpPr>
          <p:cNvPr id="25" name="Text 23"/>
          <p:cNvSpPr/>
          <p:nvPr/>
        </p:nvSpPr>
        <p:spPr>
          <a:xfrm>
            <a:off x="8002667" y="3180040"/>
            <a:ext cx="1585555" cy="1863090"/>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VPC (Virtual Private Cloud)</a:t>
            </a:r>
            <a:r>
              <a:rPr lang="en-US" sz="1500" dirty="0">
                <a:solidFill>
                  <a:srgbClr val="272525"/>
                </a:solidFill>
                <a:latin typeface="Inter" pitchFamily="34" charset="0"/>
                <a:ea typeface="Inter" pitchFamily="34" charset="-122"/>
                <a:cs typeface="Inter" pitchFamily="34" charset="-120"/>
              </a:rPr>
              <a:t>Son de ámbito </a:t>
            </a:r>
            <a:r>
              <a:rPr lang="en-US" sz="1500" b="1" dirty="0">
                <a:solidFill>
                  <a:srgbClr val="272525"/>
                </a:solidFill>
                <a:latin typeface="Inter" pitchFamily="34" charset="0"/>
                <a:ea typeface="Inter" pitchFamily="34" charset="-122"/>
                <a:cs typeface="Inter" pitchFamily="34" charset="-120"/>
              </a:rPr>
              <a:t>Regional</a:t>
            </a:r>
            <a:r>
              <a:rPr lang="en-US" sz="1500" dirty="0">
                <a:solidFill>
                  <a:srgbClr val="272525"/>
                </a:solidFill>
                <a:latin typeface="Inter" pitchFamily="34" charset="0"/>
                <a:ea typeface="Inter" pitchFamily="34" charset="-122"/>
                <a:cs typeface="Inter" pitchFamily="34" charset="-120"/>
              </a:rPr>
              <a:t>. Las subredes son </a:t>
            </a:r>
            <a:r>
              <a:rPr lang="en-US" sz="1500" b="1" dirty="0">
                <a:solidFill>
                  <a:srgbClr val="272525"/>
                </a:solidFill>
                <a:latin typeface="Inter" pitchFamily="34" charset="0"/>
                <a:ea typeface="Inter" pitchFamily="34" charset="-122"/>
                <a:cs typeface="Inter" pitchFamily="34" charset="-120"/>
              </a:rPr>
              <a:t>Zonales</a:t>
            </a:r>
            <a:endParaRPr lang="en-US" sz="1500" dirty="0"/>
          </a:p>
        </p:txBody>
      </p:sp>
      <p:sp>
        <p:nvSpPr>
          <p:cNvPr id="26" name="Text 24"/>
          <p:cNvSpPr/>
          <p:nvPr/>
        </p:nvSpPr>
        <p:spPr>
          <a:xfrm>
            <a:off x="9983986" y="3180040"/>
            <a:ext cx="1581745" cy="3105150"/>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VPC Network</a:t>
            </a:r>
            <a:r>
              <a:rPr lang="en-US" sz="1500" dirty="0">
                <a:solidFill>
                  <a:srgbClr val="272525"/>
                </a:solidFill>
                <a:latin typeface="Inter" pitchFamily="34" charset="0"/>
                <a:ea typeface="Inter" pitchFamily="34" charset="-122"/>
                <a:cs typeface="Inter" pitchFamily="34" charset="-120"/>
              </a:rPr>
              <a:t>Son de ámbito </a:t>
            </a:r>
            <a:r>
              <a:rPr lang="en-US" sz="1500" b="1" dirty="0">
                <a:solidFill>
                  <a:srgbClr val="272525"/>
                </a:solidFill>
                <a:latin typeface="Inter" pitchFamily="34" charset="0"/>
                <a:ea typeface="Inter" pitchFamily="34" charset="-122"/>
                <a:cs typeface="Inter" pitchFamily="34" charset="-120"/>
              </a:rPr>
              <a:t>Global</a:t>
            </a:r>
            <a:r>
              <a:rPr lang="en-US" sz="1500" dirty="0">
                <a:solidFill>
                  <a:srgbClr val="272525"/>
                </a:solidFill>
                <a:latin typeface="Inter" pitchFamily="34" charset="0"/>
                <a:ea typeface="Inter" pitchFamily="34" charset="-122"/>
                <a:cs typeface="Inter" pitchFamily="34" charset="-120"/>
              </a:rPr>
              <a:t>. Puedes tener subredes en diferentes regiones dentro de la misma VPC. Las subredes son </a:t>
            </a:r>
            <a:r>
              <a:rPr lang="en-US" sz="1500" b="1" dirty="0">
                <a:solidFill>
                  <a:srgbClr val="272525"/>
                </a:solidFill>
                <a:latin typeface="Inter" pitchFamily="34" charset="0"/>
                <a:ea typeface="Inter" pitchFamily="34" charset="-122"/>
                <a:cs typeface="Inter" pitchFamily="34" charset="-120"/>
              </a:rPr>
              <a:t>Regionales</a:t>
            </a:r>
            <a:endParaRPr lang="en-US" sz="1500" dirty="0"/>
          </a:p>
        </p:txBody>
      </p:sp>
      <p:sp>
        <p:nvSpPr>
          <p:cNvPr id="27" name="Text 25"/>
          <p:cNvSpPr/>
          <p:nvPr/>
        </p:nvSpPr>
        <p:spPr>
          <a:xfrm>
            <a:off x="11961495" y="3180040"/>
            <a:ext cx="1585555" cy="2173605"/>
          </a:xfrm>
          <a:prstGeom prst="rect">
            <a:avLst/>
          </a:prstGeom>
          <a:noFill/>
          <a:ln/>
        </p:spPr>
        <p:txBody>
          <a:bodyPr wrap="square" lIns="0" tIns="0" rIns="0" bIns="0" rtlCol="0" anchor="t"/>
          <a:lstStyle/>
          <a:p>
            <a:pPr marL="0" indent="0" algn="l">
              <a:lnSpc>
                <a:spcPts val="2400"/>
              </a:lnSpc>
              <a:buNone/>
            </a:pPr>
            <a:r>
              <a:rPr lang="en-US" sz="1500" b="1" dirty="0">
                <a:solidFill>
                  <a:srgbClr val="272525"/>
                </a:solidFill>
                <a:latin typeface="Inter" pitchFamily="34" charset="0"/>
                <a:ea typeface="Inter" pitchFamily="34" charset="-122"/>
                <a:cs typeface="Inter" pitchFamily="34" charset="-120"/>
              </a:rPr>
              <a:t>VNet (Virtual Network)</a:t>
            </a:r>
            <a:r>
              <a:rPr lang="en-US" sz="1500" dirty="0">
                <a:solidFill>
                  <a:srgbClr val="272525"/>
                </a:solidFill>
                <a:latin typeface="Inter" pitchFamily="34" charset="0"/>
                <a:ea typeface="Inter" pitchFamily="34" charset="-122"/>
                <a:cs typeface="Inter" pitchFamily="34" charset="-120"/>
              </a:rPr>
              <a:t>Son de ámbito </a:t>
            </a:r>
            <a:r>
              <a:rPr lang="en-US" sz="1500" b="1" dirty="0">
                <a:solidFill>
                  <a:srgbClr val="272525"/>
                </a:solidFill>
                <a:latin typeface="Inter" pitchFamily="34" charset="0"/>
                <a:ea typeface="Inter" pitchFamily="34" charset="-122"/>
                <a:cs typeface="Inter" pitchFamily="34" charset="-120"/>
              </a:rPr>
              <a:t>Regional</a:t>
            </a:r>
            <a:r>
              <a:rPr lang="en-US" sz="1500" dirty="0">
                <a:solidFill>
                  <a:srgbClr val="272525"/>
                </a:solidFill>
                <a:latin typeface="Inter" pitchFamily="34" charset="0"/>
                <a:ea typeface="Inter" pitchFamily="34" charset="-122"/>
                <a:cs typeface="Inter" pitchFamily="34" charset="-120"/>
              </a:rPr>
              <a:t>. Las subredes se definen dentro de la VNet</a:t>
            </a:r>
            <a:endParaRPr lang="en-US" sz="1500" dirty="0"/>
          </a:p>
        </p:txBody>
      </p:sp>
      <p:sp>
        <p:nvSpPr>
          <p:cNvPr id="28" name="Shape 26"/>
          <p:cNvSpPr/>
          <p:nvPr/>
        </p:nvSpPr>
        <p:spPr>
          <a:xfrm>
            <a:off x="7509272" y="2489716"/>
            <a:ext cx="22860" cy="3927157"/>
          </a:xfrm>
          <a:prstGeom prst="rect">
            <a:avLst/>
          </a:prstGeom>
          <a:solidFill>
            <a:srgbClr val="4950BC"/>
          </a:solidFill>
          <a:ln/>
        </p:spPr>
        <p:txBody>
          <a:bodyPr/>
          <a:lstStyle/>
          <a:p>
            <a:endParaRPr lang="es-E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12589" y="559951"/>
            <a:ext cx="6128623" cy="636389"/>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Resumen y Puntos Clave</a:t>
            </a:r>
            <a:endParaRPr lang="en-US" sz="4000" dirty="0"/>
          </a:p>
        </p:txBody>
      </p:sp>
      <p:sp>
        <p:nvSpPr>
          <p:cNvPr id="3" name="Shape 1"/>
          <p:cNvSpPr/>
          <p:nvPr/>
        </p:nvSpPr>
        <p:spPr>
          <a:xfrm>
            <a:off x="712589" y="1603534"/>
            <a:ext cx="6500813" cy="2328624"/>
          </a:xfrm>
          <a:prstGeom prst="roundRect">
            <a:avLst>
              <a:gd name="adj" fmla="val 3673"/>
            </a:avLst>
          </a:prstGeom>
          <a:solidFill>
            <a:srgbClr val="DADBF1"/>
          </a:solidFill>
          <a:ln w="7620">
            <a:solidFill>
              <a:srgbClr val="C0C1D7"/>
            </a:solidFill>
            <a:prstDash val="solid"/>
          </a:ln>
        </p:spPr>
        <p:txBody>
          <a:bodyPr/>
          <a:lstStyle/>
          <a:p>
            <a:endParaRPr lang="es-ES"/>
          </a:p>
        </p:txBody>
      </p:sp>
      <p:sp>
        <p:nvSpPr>
          <p:cNvPr id="4" name="Shape 2"/>
          <p:cNvSpPr/>
          <p:nvPr/>
        </p:nvSpPr>
        <p:spPr>
          <a:xfrm>
            <a:off x="923806" y="1814751"/>
            <a:ext cx="610791" cy="610791"/>
          </a:xfrm>
          <a:prstGeom prst="roundRect">
            <a:avLst>
              <a:gd name="adj" fmla="val 14969254"/>
            </a:avLst>
          </a:prstGeom>
          <a:solidFill>
            <a:srgbClr val="4950BC"/>
          </a:solidFill>
          <a:ln/>
        </p:spPr>
        <p:txBody>
          <a:bodyPr/>
          <a:lstStyle/>
          <a:p>
            <a:endParaRPr lang="es-ES"/>
          </a:p>
        </p:txBody>
      </p:sp>
      <p:pic>
        <p:nvPicPr>
          <p:cNvPr id="5" name="Image 0" descr="preencoded.png"/>
          <p:cNvPicPr>
            <a:picLocks noChangeAspect="1"/>
          </p:cNvPicPr>
          <p:nvPr/>
        </p:nvPicPr>
        <p:blipFill>
          <a:blip r:embed="rId3"/>
          <a:stretch>
            <a:fillRect/>
          </a:stretch>
        </p:blipFill>
        <p:spPr>
          <a:xfrm>
            <a:off x="1091803" y="1948339"/>
            <a:ext cx="274796" cy="343495"/>
          </a:xfrm>
          <a:prstGeom prst="rect">
            <a:avLst/>
          </a:prstGeom>
        </p:spPr>
      </p:pic>
      <p:sp>
        <p:nvSpPr>
          <p:cNvPr id="6" name="Text 3"/>
          <p:cNvSpPr/>
          <p:nvPr/>
        </p:nvSpPr>
        <p:spPr>
          <a:xfrm>
            <a:off x="923806" y="2629138"/>
            <a:ext cx="2733199"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Infraestructura Global</a:t>
            </a:r>
            <a:endParaRPr lang="en-US" sz="2000" dirty="0"/>
          </a:p>
        </p:txBody>
      </p:sp>
      <p:sp>
        <p:nvSpPr>
          <p:cNvPr id="7" name="Text 4"/>
          <p:cNvSpPr/>
          <p:nvPr/>
        </p:nvSpPr>
        <p:spPr>
          <a:xfrm>
            <a:off x="923806" y="3069431"/>
            <a:ext cx="6078379" cy="65151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La base de todo. El diseño basado en Regiones y AZs es crucial para la disponibilidad y el cumplimiento normativo.</a:t>
            </a:r>
            <a:endParaRPr lang="en-US" sz="1600" dirty="0"/>
          </a:p>
        </p:txBody>
      </p:sp>
      <p:sp>
        <p:nvSpPr>
          <p:cNvPr id="8" name="Shape 5"/>
          <p:cNvSpPr/>
          <p:nvPr/>
        </p:nvSpPr>
        <p:spPr>
          <a:xfrm>
            <a:off x="7416998" y="1603534"/>
            <a:ext cx="6500813" cy="2328624"/>
          </a:xfrm>
          <a:prstGeom prst="roundRect">
            <a:avLst>
              <a:gd name="adj" fmla="val 3673"/>
            </a:avLst>
          </a:prstGeom>
          <a:solidFill>
            <a:srgbClr val="DADBF1"/>
          </a:solidFill>
          <a:ln w="7620">
            <a:solidFill>
              <a:srgbClr val="C0C1D7"/>
            </a:solidFill>
            <a:prstDash val="solid"/>
          </a:ln>
        </p:spPr>
        <p:txBody>
          <a:bodyPr/>
          <a:lstStyle/>
          <a:p>
            <a:endParaRPr lang="es-ES"/>
          </a:p>
        </p:txBody>
      </p:sp>
      <p:sp>
        <p:nvSpPr>
          <p:cNvPr id="9" name="Shape 6"/>
          <p:cNvSpPr/>
          <p:nvPr/>
        </p:nvSpPr>
        <p:spPr>
          <a:xfrm>
            <a:off x="7628215" y="1814751"/>
            <a:ext cx="610791" cy="610791"/>
          </a:xfrm>
          <a:prstGeom prst="roundRect">
            <a:avLst>
              <a:gd name="adj" fmla="val 14969254"/>
            </a:avLst>
          </a:prstGeom>
          <a:solidFill>
            <a:srgbClr val="4950BC"/>
          </a:solidFill>
          <a:ln/>
        </p:spPr>
        <p:txBody>
          <a:bodyPr/>
          <a:lstStyle/>
          <a:p>
            <a:endParaRPr lang="es-ES"/>
          </a:p>
        </p:txBody>
      </p:sp>
      <p:pic>
        <p:nvPicPr>
          <p:cNvPr id="10" name="Image 1" descr="preencoded.png"/>
          <p:cNvPicPr>
            <a:picLocks noChangeAspect="1"/>
          </p:cNvPicPr>
          <p:nvPr/>
        </p:nvPicPr>
        <p:blipFill>
          <a:blip r:embed="rId4"/>
          <a:stretch>
            <a:fillRect/>
          </a:stretch>
        </p:blipFill>
        <p:spPr>
          <a:xfrm>
            <a:off x="7796212" y="1948339"/>
            <a:ext cx="274796" cy="343495"/>
          </a:xfrm>
          <a:prstGeom prst="rect">
            <a:avLst/>
          </a:prstGeom>
        </p:spPr>
      </p:pic>
      <p:sp>
        <p:nvSpPr>
          <p:cNvPr id="11" name="Text 7"/>
          <p:cNvSpPr/>
          <p:nvPr/>
        </p:nvSpPr>
        <p:spPr>
          <a:xfrm>
            <a:off x="7628215" y="2629138"/>
            <a:ext cx="3585091"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Responsabilidad Compartida</a:t>
            </a:r>
            <a:endParaRPr lang="en-US" sz="2000" dirty="0"/>
          </a:p>
        </p:txBody>
      </p:sp>
      <p:sp>
        <p:nvSpPr>
          <p:cNvPr id="12" name="Text 8"/>
          <p:cNvSpPr/>
          <p:nvPr/>
        </p:nvSpPr>
        <p:spPr>
          <a:xfrm>
            <a:off x="7628215" y="3069431"/>
            <a:ext cx="6078379" cy="65151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La seguridad es un trabajo de equipo. AWS asegura la nube, tú aseguras TUS cosas EN la nube.</a:t>
            </a:r>
            <a:endParaRPr lang="en-US" sz="1600" dirty="0"/>
          </a:p>
        </p:txBody>
      </p:sp>
      <p:sp>
        <p:nvSpPr>
          <p:cNvPr id="13" name="Shape 9"/>
          <p:cNvSpPr/>
          <p:nvPr/>
        </p:nvSpPr>
        <p:spPr>
          <a:xfrm>
            <a:off x="712589" y="4135755"/>
            <a:ext cx="6500813" cy="2654379"/>
          </a:xfrm>
          <a:prstGeom prst="roundRect">
            <a:avLst>
              <a:gd name="adj" fmla="val 3222"/>
            </a:avLst>
          </a:prstGeom>
          <a:solidFill>
            <a:srgbClr val="DADBF1"/>
          </a:solidFill>
          <a:ln w="7620">
            <a:solidFill>
              <a:srgbClr val="C0C1D7"/>
            </a:solidFill>
            <a:prstDash val="solid"/>
          </a:ln>
        </p:spPr>
        <p:txBody>
          <a:bodyPr/>
          <a:lstStyle/>
          <a:p>
            <a:endParaRPr lang="es-ES"/>
          </a:p>
        </p:txBody>
      </p:sp>
      <p:sp>
        <p:nvSpPr>
          <p:cNvPr id="14" name="Shape 10"/>
          <p:cNvSpPr/>
          <p:nvPr/>
        </p:nvSpPr>
        <p:spPr>
          <a:xfrm>
            <a:off x="923806" y="4346972"/>
            <a:ext cx="610791" cy="610791"/>
          </a:xfrm>
          <a:prstGeom prst="roundRect">
            <a:avLst>
              <a:gd name="adj" fmla="val 14969254"/>
            </a:avLst>
          </a:prstGeom>
          <a:solidFill>
            <a:srgbClr val="4950BC"/>
          </a:solidFill>
          <a:ln/>
        </p:spPr>
        <p:txBody>
          <a:bodyPr/>
          <a:lstStyle/>
          <a:p>
            <a:endParaRPr lang="es-ES"/>
          </a:p>
        </p:txBody>
      </p:sp>
      <p:pic>
        <p:nvPicPr>
          <p:cNvPr id="15" name="Image 2" descr="preencoded.png"/>
          <p:cNvPicPr>
            <a:picLocks noChangeAspect="1"/>
          </p:cNvPicPr>
          <p:nvPr/>
        </p:nvPicPr>
        <p:blipFill>
          <a:blip r:embed="rId5"/>
          <a:stretch>
            <a:fillRect/>
          </a:stretch>
        </p:blipFill>
        <p:spPr>
          <a:xfrm>
            <a:off x="1091803" y="4480560"/>
            <a:ext cx="274796" cy="343495"/>
          </a:xfrm>
          <a:prstGeom prst="rect">
            <a:avLst/>
          </a:prstGeom>
        </p:spPr>
      </p:pic>
      <p:sp>
        <p:nvSpPr>
          <p:cNvPr id="16" name="Text 11"/>
          <p:cNvSpPr/>
          <p:nvPr/>
        </p:nvSpPr>
        <p:spPr>
          <a:xfrm>
            <a:off x="923806" y="5161359"/>
            <a:ext cx="2545199"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IAM es la Clave</a:t>
            </a:r>
            <a:endParaRPr lang="en-US" sz="2000" dirty="0"/>
          </a:p>
        </p:txBody>
      </p:sp>
      <p:sp>
        <p:nvSpPr>
          <p:cNvPr id="17" name="Text 12"/>
          <p:cNvSpPr/>
          <p:nvPr/>
        </p:nvSpPr>
        <p:spPr>
          <a:xfrm>
            <a:off x="923806" y="5601653"/>
            <a:ext cx="6078379" cy="65151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El principio de mínimo privilegio no es una sugerencia, es una regla. Usa roles siempre que sea posible y activa el MFA.</a:t>
            </a:r>
            <a:endParaRPr lang="en-US" sz="1600" dirty="0"/>
          </a:p>
        </p:txBody>
      </p:sp>
      <p:sp>
        <p:nvSpPr>
          <p:cNvPr id="18" name="Shape 13"/>
          <p:cNvSpPr/>
          <p:nvPr/>
        </p:nvSpPr>
        <p:spPr>
          <a:xfrm>
            <a:off x="7416998" y="4135755"/>
            <a:ext cx="6500813" cy="2654379"/>
          </a:xfrm>
          <a:prstGeom prst="roundRect">
            <a:avLst>
              <a:gd name="adj" fmla="val 3222"/>
            </a:avLst>
          </a:prstGeom>
          <a:solidFill>
            <a:srgbClr val="DADBF1"/>
          </a:solidFill>
          <a:ln w="7620">
            <a:solidFill>
              <a:srgbClr val="C0C1D7"/>
            </a:solidFill>
            <a:prstDash val="solid"/>
          </a:ln>
        </p:spPr>
        <p:txBody>
          <a:bodyPr/>
          <a:lstStyle/>
          <a:p>
            <a:endParaRPr lang="es-ES"/>
          </a:p>
        </p:txBody>
      </p:sp>
      <p:sp>
        <p:nvSpPr>
          <p:cNvPr id="19" name="Shape 14"/>
          <p:cNvSpPr/>
          <p:nvPr/>
        </p:nvSpPr>
        <p:spPr>
          <a:xfrm>
            <a:off x="7628215" y="4346972"/>
            <a:ext cx="610791" cy="610791"/>
          </a:xfrm>
          <a:prstGeom prst="roundRect">
            <a:avLst>
              <a:gd name="adj" fmla="val 14969254"/>
            </a:avLst>
          </a:prstGeom>
          <a:solidFill>
            <a:srgbClr val="4950BC"/>
          </a:solidFill>
          <a:ln/>
        </p:spPr>
        <p:txBody>
          <a:bodyPr/>
          <a:lstStyle/>
          <a:p>
            <a:endParaRPr lang="es-ES"/>
          </a:p>
        </p:txBody>
      </p:sp>
      <p:pic>
        <p:nvPicPr>
          <p:cNvPr id="20" name="Image 3" descr="preencoded.png"/>
          <p:cNvPicPr>
            <a:picLocks noChangeAspect="1"/>
          </p:cNvPicPr>
          <p:nvPr/>
        </p:nvPicPr>
        <p:blipFill>
          <a:blip r:embed="rId6"/>
          <a:stretch>
            <a:fillRect/>
          </a:stretch>
        </p:blipFill>
        <p:spPr>
          <a:xfrm>
            <a:off x="7796212" y="4480560"/>
            <a:ext cx="274796" cy="343495"/>
          </a:xfrm>
          <a:prstGeom prst="rect">
            <a:avLst/>
          </a:prstGeom>
        </p:spPr>
      </p:pic>
      <p:sp>
        <p:nvSpPr>
          <p:cNvPr id="21" name="Text 15"/>
          <p:cNvSpPr/>
          <p:nvPr/>
        </p:nvSpPr>
        <p:spPr>
          <a:xfrm>
            <a:off x="7628215" y="5161359"/>
            <a:ext cx="2545199"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VPC es tu Fortaleza</a:t>
            </a:r>
            <a:endParaRPr lang="en-US" sz="2000" dirty="0"/>
          </a:p>
        </p:txBody>
      </p:sp>
      <p:sp>
        <p:nvSpPr>
          <p:cNvPr id="22" name="Text 16"/>
          <p:cNvSpPr/>
          <p:nvPr/>
        </p:nvSpPr>
        <p:spPr>
          <a:xfrm>
            <a:off x="7628215" y="5601653"/>
            <a:ext cx="6078379" cy="97726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Aísla tus recursos. Usa subredes públicas y privadas para proteger tus componentes críticos, como los modelos de IA y las bases de datos.</a:t>
            </a:r>
            <a:endParaRPr lang="en-US" sz="1600" dirty="0"/>
          </a:p>
        </p:txBody>
      </p:sp>
      <p:sp>
        <p:nvSpPr>
          <p:cNvPr id="23" name="Text 17"/>
          <p:cNvSpPr/>
          <p:nvPr/>
        </p:nvSpPr>
        <p:spPr>
          <a:xfrm>
            <a:off x="712589" y="7019092"/>
            <a:ext cx="13205222" cy="651510"/>
          </a:xfrm>
          <a:prstGeom prst="rect">
            <a:avLst/>
          </a:prstGeom>
          <a:noFill/>
          <a:ln/>
        </p:spPr>
        <p:txBody>
          <a:bodyPr wrap="square" lIns="0" tIns="0" rIns="0" bIns="0" rtlCol="0" anchor="t"/>
          <a:lstStyle/>
          <a:p>
            <a:pPr marL="0" indent="0" algn="ctr">
              <a:lnSpc>
                <a:spcPts val="2550"/>
              </a:lnSpc>
              <a:buNone/>
            </a:pPr>
            <a:r>
              <a:rPr lang="en-US" sz="1600" b="1" dirty="0">
                <a:solidFill>
                  <a:srgbClr val="4950BC"/>
                </a:solidFill>
                <a:latin typeface="Inter" pitchFamily="34" charset="0"/>
                <a:ea typeface="Inter" pitchFamily="34" charset="-122"/>
                <a:cs typeface="Inter" pitchFamily="34" charset="-120"/>
              </a:rPr>
              <a:t>La Práctica es Fundamental:</a:t>
            </a:r>
            <a:r>
              <a:rPr lang="en-US" sz="1600" dirty="0">
                <a:solidFill>
                  <a:srgbClr val="272525"/>
                </a:solidFill>
                <a:latin typeface="Inter" pitchFamily="34" charset="0"/>
                <a:ea typeface="Inter" pitchFamily="34" charset="-122"/>
                <a:cs typeface="Inter" pitchFamily="34" charset="-120"/>
              </a:rPr>
              <a:t> La teoría es importante, pero la configuración real de estos servicios es donde ocurre el verdadero aprendizaje.</a:t>
            </a:r>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9691"/>
          </a:xfrm>
          <a:prstGeom prst="rect">
            <a:avLst/>
          </a:prstGeom>
        </p:spPr>
      </p:pic>
      <p:sp>
        <p:nvSpPr>
          <p:cNvPr id="3" name="Text 0"/>
          <p:cNvSpPr/>
          <p:nvPr/>
        </p:nvSpPr>
        <p:spPr>
          <a:xfrm>
            <a:off x="641033" y="2939296"/>
            <a:ext cx="4579501" cy="572333"/>
          </a:xfrm>
          <a:prstGeom prst="rect">
            <a:avLst/>
          </a:prstGeom>
          <a:noFill/>
          <a:ln/>
        </p:spPr>
        <p:txBody>
          <a:bodyPr wrap="non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Próximos Pasos</a:t>
            </a:r>
            <a:endParaRPr lang="en-US" sz="3600" dirty="0"/>
          </a:p>
        </p:txBody>
      </p:sp>
      <p:sp>
        <p:nvSpPr>
          <p:cNvPr id="4" name="Text 1"/>
          <p:cNvSpPr/>
          <p:nvPr/>
        </p:nvSpPr>
        <p:spPr>
          <a:xfrm>
            <a:off x="641033" y="3969425"/>
            <a:ext cx="2500193" cy="286107"/>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Para la próxima sesión</a:t>
            </a:r>
            <a:endParaRPr lang="en-US" sz="1800" dirty="0"/>
          </a:p>
        </p:txBody>
      </p:sp>
      <p:sp>
        <p:nvSpPr>
          <p:cNvPr id="5" name="Text 2"/>
          <p:cNvSpPr/>
          <p:nvPr/>
        </p:nvSpPr>
        <p:spPr>
          <a:xfrm>
            <a:off x="1236226" y="4461510"/>
            <a:ext cx="5855494" cy="586264"/>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Revisaremos los conceptos de cómputo en la nube, centrándonos en máquinas virtuales (EC2) y contenedores.</a:t>
            </a:r>
            <a:endParaRPr lang="en-US" sz="1400" dirty="0"/>
          </a:p>
        </p:txBody>
      </p:sp>
      <p:sp>
        <p:nvSpPr>
          <p:cNvPr id="6" name="Text 3"/>
          <p:cNvSpPr/>
          <p:nvPr/>
        </p:nvSpPr>
        <p:spPr>
          <a:xfrm>
            <a:off x="1236226" y="5414129"/>
            <a:ext cx="5855494" cy="586264"/>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Lanzaremos nuestra primera máquina virtual y la configuraremos para un entorno básico de ciencia de datos.</a:t>
            </a:r>
            <a:endParaRPr lang="en-US" sz="1400" dirty="0"/>
          </a:p>
        </p:txBody>
      </p:sp>
      <p:sp>
        <p:nvSpPr>
          <p:cNvPr id="7" name="Text 4"/>
          <p:cNvSpPr/>
          <p:nvPr/>
        </p:nvSpPr>
        <p:spPr>
          <a:xfrm>
            <a:off x="7546300" y="3969425"/>
            <a:ext cx="3161228" cy="286107"/>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Tarea/Lectura recomendada</a:t>
            </a:r>
            <a:endParaRPr lang="en-US" sz="1800" dirty="0"/>
          </a:p>
        </p:txBody>
      </p:sp>
      <p:sp>
        <p:nvSpPr>
          <p:cNvPr id="8" name="Text 5"/>
          <p:cNvSpPr/>
          <p:nvPr/>
        </p:nvSpPr>
        <p:spPr>
          <a:xfrm>
            <a:off x="7546300" y="4438650"/>
            <a:ext cx="6450687" cy="586264"/>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272525"/>
                </a:solidFill>
                <a:latin typeface="Inter" pitchFamily="34" charset="0"/>
                <a:ea typeface="Inter" pitchFamily="34" charset="-122"/>
                <a:cs typeface="Inter" pitchFamily="34" charset="-120"/>
              </a:rPr>
              <a:t>Finalizar la configuración de seguridad de tu cuenta de AWS (MFA, usuario admin).</a:t>
            </a:r>
            <a:endParaRPr lang="en-US" sz="1400" dirty="0"/>
          </a:p>
        </p:txBody>
      </p:sp>
      <p:sp>
        <p:nvSpPr>
          <p:cNvPr id="9" name="Text 6"/>
          <p:cNvSpPr/>
          <p:nvPr/>
        </p:nvSpPr>
        <p:spPr>
          <a:xfrm>
            <a:off x="7546300" y="5088969"/>
            <a:ext cx="6450687" cy="293132"/>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272525"/>
                </a:solidFill>
                <a:latin typeface="Inter" pitchFamily="34" charset="0"/>
                <a:ea typeface="Inter" pitchFamily="34" charset="-122"/>
                <a:cs typeface="Inter" pitchFamily="34" charset="-120"/>
              </a:rPr>
              <a:t>Leer el whitepaper de AWS: "Introducción a la seguridad de AWS".</a:t>
            </a:r>
            <a:endParaRPr lang="en-US" sz="1400" dirty="0"/>
          </a:p>
        </p:txBody>
      </p:sp>
      <p:sp>
        <p:nvSpPr>
          <p:cNvPr id="10" name="Shape 7"/>
          <p:cNvSpPr/>
          <p:nvPr/>
        </p:nvSpPr>
        <p:spPr>
          <a:xfrm>
            <a:off x="7546300" y="5588079"/>
            <a:ext cx="6450687" cy="1785818"/>
          </a:xfrm>
          <a:prstGeom prst="roundRect">
            <a:avLst>
              <a:gd name="adj" fmla="val 4308"/>
            </a:avLst>
          </a:prstGeom>
          <a:solidFill>
            <a:srgbClr val="B6D6FC"/>
          </a:solidFill>
          <a:ln/>
        </p:spPr>
        <p:txBody>
          <a:bodyPr/>
          <a:lstStyle/>
          <a:p>
            <a:endParaRPr lang="es-ES"/>
          </a:p>
        </p:txBody>
      </p:sp>
      <p:pic>
        <p:nvPicPr>
          <p:cNvPr id="11" name="Image 1" descr="preencoded.png"/>
          <p:cNvPicPr>
            <a:picLocks noChangeAspect="1"/>
          </p:cNvPicPr>
          <p:nvPr/>
        </p:nvPicPr>
        <p:blipFill>
          <a:blip r:embed="rId4"/>
          <a:stretch>
            <a:fillRect/>
          </a:stretch>
        </p:blipFill>
        <p:spPr>
          <a:xfrm>
            <a:off x="7729418" y="5862399"/>
            <a:ext cx="228957" cy="183118"/>
          </a:xfrm>
          <a:prstGeom prst="rect">
            <a:avLst/>
          </a:prstGeom>
        </p:spPr>
      </p:pic>
      <p:sp>
        <p:nvSpPr>
          <p:cNvPr id="12" name="Text 8"/>
          <p:cNvSpPr/>
          <p:nvPr/>
        </p:nvSpPr>
        <p:spPr>
          <a:xfrm>
            <a:off x="8141494" y="5816918"/>
            <a:ext cx="5672376" cy="293132"/>
          </a:xfrm>
          <a:prstGeom prst="rect">
            <a:avLst/>
          </a:prstGeom>
          <a:noFill/>
          <a:ln/>
        </p:spPr>
        <p:txBody>
          <a:bodyPr wrap="none" lIns="0" tIns="0" rIns="0" bIns="0" rtlCol="0" anchor="t"/>
          <a:lstStyle/>
          <a:p>
            <a:pPr marL="0" indent="0" algn="l">
              <a:lnSpc>
                <a:spcPts val="2300"/>
              </a:lnSpc>
              <a:buNone/>
            </a:pPr>
            <a:r>
              <a:rPr lang="en-US" sz="1400" dirty="0">
                <a:solidFill>
                  <a:srgbClr val="000000"/>
                </a:solidFill>
                <a:latin typeface="Inter" pitchFamily="34" charset="0"/>
                <a:ea typeface="Inter" pitchFamily="34" charset="-122"/>
                <a:cs typeface="Inter" pitchFamily="34" charset="-120"/>
              </a:rPr>
              <a:t>Enlaces a recursos adicionales:</a:t>
            </a:r>
            <a:endParaRPr lang="en-US" sz="1400" dirty="0"/>
          </a:p>
        </p:txBody>
      </p:sp>
      <p:sp>
        <p:nvSpPr>
          <p:cNvPr id="13" name="Text 9"/>
          <p:cNvSpPr/>
          <p:nvPr/>
        </p:nvSpPr>
        <p:spPr>
          <a:xfrm>
            <a:off x="8141494" y="6274832"/>
            <a:ext cx="5672376" cy="586264"/>
          </a:xfrm>
          <a:prstGeom prst="rect">
            <a:avLst/>
          </a:prstGeom>
          <a:noFill/>
          <a:ln/>
        </p:spPr>
        <p:txBody>
          <a:bodyPr wrap="square" lIns="0" tIns="0" rIns="0" bIns="0" rtlCol="0" anchor="t"/>
          <a:lstStyle/>
          <a:p>
            <a:pPr marL="342900" indent="-342900" algn="l">
              <a:lnSpc>
                <a:spcPts val="2300"/>
              </a:lnSpc>
              <a:buSzPct val="100000"/>
              <a:buChar char="•"/>
            </a:pPr>
            <a:r>
              <a:rPr lang="en-US" sz="1400" u="sng" dirty="0">
                <a:solidFill>
                  <a:srgbClr val="4950BC"/>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AWS re:Invent: Introduction to AWS Identity and Access Management (IAM)</a:t>
            </a:r>
            <a:endParaRPr lang="en-US" sz="1400" dirty="0"/>
          </a:p>
        </p:txBody>
      </p:sp>
      <p:sp>
        <p:nvSpPr>
          <p:cNvPr id="14" name="Text 10"/>
          <p:cNvSpPr/>
          <p:nvPr/>
        </p:nvSpPr>
        <p:spPr>
          <a:xfrm>
            <a:off x="8141494" y="6925151"/>
            <a:ext cx="5672376" cy="293132"/>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000000"/>
                </a:solidFill>
                <a:latin typeface="Inter" pitchFamily="34" charset="0"/>
                <a:ea typeface="Inter" pitchFamily="34" charset="-122"/>
                <a:cs typeface="Inter" pitchFamily="34" charset="-120"/>
              </a:rPr>
              <a:t>Google Cloud Tech: Virtual Private Cloud (VPC) deep dive</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35938"/>
            <a:ext cx="695051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Objetivos de Aprendizaje</a:t>
            </a:r>
            <a:endParaRPr lang="en-US" sz="4450" dirty="0"/>
          </a:p>
        </p:txBody>
      </p:sp>
      <p:sp>
        <p:nvSpPr>
          <p:cNvPr id="3" name="Text 1"/>
          <p:cNvSpPr/>
          <p:nvPr/>
        </p:nvSpPr>
        <p:spPr>
          <a:xfrm>
            <a:off x="793790" y="199834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Al finalizar esta sesión, serás capaz de:</a:t>
            </a:r>
            <a:endParaRPr lang="en-US" sz="1750" dirty="0"/>
          </a:p>
        </p:txBody>
      </p:sp>
      <p:sp>
        <p:nvSpPr>
          <p:cNvPr id="4" name="Shape 2"/>
          <p:cNvSpPr/>
          <p:nvPr/>
        </p:nvSpPr>
        <p:spPr>
          <a:xfrm>
            <a:off x="793790" y="2616398"/>
            <a:ext cx="4196358" cy="2456617"/>
          </a:xfrm>
          <a:prstGeom prst="roundRect">
            <a:avLst>
              <a:gd name="adj" fmla="val 3878"/>
            </a:avLst>
          </a:prstGeom>
          <a:solidFill>
            <a:srgbClr val="FFFFFF"/>
          </a:solidFill>
          <a:ln w="30480">
            <a:solidFill>
              <a:srgbClr val="C0C1D7"/>
            </a:solidFill>
            <a:prstDash val="solid"/>
          </a:ln>
        </p:spPr>
        <p:txBody>
          <a:bodyPr/>
          <a:lstStyle/>
          <a:p>
            <a:endParaRPr lang="es-ES"/>
          </a:p>
        </p:txBody>
      </p:sp>
      <p:sp>
        <p:nvSpPr>
          <p:cNvPr id="5" name="Shape 3"/>
          <p:cNvSpPr/>
          <p:nvPr/>
        </p:nvSpPr>
        <p:spPr>
          <a:xfrm>
            <a:off x="793790" y="2616398"/>
            <a:ext cx="60960" cy="2456617"/>
          </a:xfrm>
          <a:prstGeom prst="roundRect">
            <a:avLst>
              <a:gd name="adj" fmla="val 156279"/>
            </a:avLst>
          </a:prstGeom>
          <a:solidFill>
            <a:srgbClr val="4950BC"/>
          </a:solidFill>
          <a:ln/>
        </p:spPr>
        <p:txBody>
          <a:bodyPr/>
          <a:lstStyle/>
          <a:p>
            <a:endParaRPr lang="es-ES"/>
          </a:p>
        </p:txBody>
      </p:sp>
      <p:sp>
        <p:nvSpPr>
          <p:cNvPr id="6" name="Text 4"/>
          <p:cNvSpPr/>
          <p:nvPr/>
        </p:nvSpPr>
        <p:spPr>
          <a:xfrm>
            <a:off x="1112044" y="28736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Describir</a:t>
            </a:r>
            <a:endParaRPr lang="en-US" sz="2200" dirty="0"/>
          </a:p>
        </p:txBody>
      </p:sp>
      <p:sp>
        <p:nvSpPr>
          <p:cNvPr id="7" name="Text 5"/>
          <p:cNvSpPr/>
          <p:nvPr/>
        </p:nvSpPr>
        <p:spPr>
          <a:xfrm>
            <a:off x="1112044" y="3364111"/>
            <a:ext cx="362081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arquitectura de la infraestructura global de un proveedor cloud y su impacto en el diseño de aplicaciones de IA.</a:t>
            </a:r>
            <a:endParaRPr lang="en-US" sz="1750" dirty="0"/>
          </a:p>
        </p:txBody>
      </p:sp>
      <p:sp>
        <p:nvSpPr>
          <p:cNvPr id="8" name="Shape 6"/>
          <p:cNvSpPr/>
          <p:nvPr/>
        </p:nvSpPr>
        <p:spPr>
          <a:xfrm>
            <a:off x="5216962" y="2616398"/>
            <a:ext cx="4196358" cy="2456617"/>
          </a:xfrm>
          <a:prstGeom prst="roundRect">
            <a:avLst>
              <a:gd name="adj" fmla="val 3878"/>
            </a:avLst>
          </a:prstGeom>
          <a:solidFill>
            <a:srgbClr val="FFFFFF"/>
          </a:solidFill>
          <a:ln w="30480">
            <a:solidFill>
              <a:srgbClr val="C0C1D7"/>
            </a:solidFill>
            <a:prstDash val="solid"/>
          </a:ln>
        </p:spPr>
        <p:txBody>
          <a:bodyPr/>
          <a:lstStyle/>
          <a:p>
            <a:endParaRPr lang="es-ES"/>
          </a:p>
        </p:txBody>
      </p:sp>
      <p:sp>
        <p:nvSpPr>
          <p:cNvPr id="9" name="Shape 7"/>
          <p:cNvSpPr/>
          <p:nvPr/>
        </p:nvSpPr>
        <p:spPr>
          <a:xfrm>
            <a:off x="5216962" y="2616398"/>
            <a:ext cx="60960" cy="2456617"/>
          </a:xfrm>
          <a:prstGeom prst="roundRect">
            <a:avLst>
              <a:gd name="adj" fmla="val 156279"/>
            </a:avLst>
          </a:prstGeom>
          <a:solidFill>
            <a:srgbClr val="4950BC"/>
          </a:solidFill>
          <a:ln/>
        </p:spPr>
        <p:txBody>
          <a:bodyPr/>
          <a:lstStyle/>
          <a:p>
            <a:endParaRPr lang="es-ES"/>
          </a:p>
        </p:txBody>
      </p:sp>
      <p:sp>
        <p:nvSpPr>
          <p:cNvPr id="10" name="Text 8"/>
          <p:cNvSpPr/>
          <p:nvPr/>
        </p:nvSpPr>
        <p:spPr>
          <a:xfrm>
            <a:off x="5535216" y="28736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Explicar</a:t>
            </a:r>
            <a:endParaRPr lang="en-US" sz="2200" dirty="0"/>
          </a:p>
        </p:txBody>
      </p:sp>
      <p:sp>
        <p:nvSpPr>
          <p:cNvPr id="11" name="Text 9"/>
          <p:cNvSpPr/>
          <p:nvPr/>
        </p:nvSpPr>
        <p:spPr>
          <a:xfrm>
            <a:off x="5535216" y="3364111"/>
            <a:ext cx="36208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Modelo de Responsabilidad Compartida y tus obligaciones de seguridad en la nube.</a:t>
            </a:r>
            <a:endParaRPr lang="en-US" sz="1750" dirty="0"/>
          </a:p>
        </p:txBody>
      </p:sp>
      <p:sp>
        <p:nvSpPr>
          <p:cNvPr id="12" name="Shape 10"/>
          <p:cNvSpPr/>
          <p:nvPr/>
        </p:nvSpPr>
        <p:spPr>
          <a:xfrm>
            <a:off x="9640133" y="2616398"/>
            <a:ext cx="4196358" cy="2456617"/>
          </a:xfrm>
          <a:prstGeom prst="roundRect">
            <a:avLst>
              <a:gd name="adj" fmla="val 3878"/>
            </a:avLst>
          </a:prstGeom>
          <a:solidFill>
            <a:srgbClr val="FFFFFF"/>
          </a:solidFill>
          <a:ln w="30480">
            <a:solidFill>
              <a:srgbClr val="C0C1D7"/>
            </a:solidFill>
            <a:prstDash val="solid"/>
          </a:ln>
        </p:spPr>
        <p:txBody>
          <a:bodyPr/>
          <a:lstStyle/>
          <a:p>
            <a:endParaRPr lang="es-ES"/>
          </a:p>
        </p:txBody>
      </p:sp>
      <p:sp>
        <p:nvSpPr>
          <p:cNvPr id="13" name="Shape 11"/>
          <p:cNvSpPr/>
          <p:nvPr/>
        </p:nvSpPr>
        <p:spPr>
          <a:xfrm>
            <a:off x="9640133" y="2616398"/>
            <a:ext cx="60960" cy="2456617"/>
          </a:xfrm>
          <a:prstGeom prst="roundRect">
            <a:avLst>
              <a:gd name="adj" fmla="val 156279"/>
            </a:avLst>
          </a:prstGeom>
          <a:solidFill>
            <a:srgbClr val="4950BC"/>
          </a:solidFill>
          <a:ln/>
        </p:spPr>
        <p:txBody>
          <a:bodyPr/>
          <a:lstStyle/>
          <a:p>
            <a:endParaRPr lang="es-ES"/>
          </a:p>
        </p:txBody>
      </p:sp>
      <p:sp>
        <p:nvSpPr>
          <p:cNvPr id="14" name="Text 12"/>
          <p:cNvSpPr/>
          <p:nvPr/>
        </p:nvSpPr>
        <p:spPr>
          <a:xfrm>
            <a:off x="9958388" y="28736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Diseñar</a:t>
            </a:r>
            <a:endParaRPr lang="en-US" sz="2200" dirty="0"/>
          </a:p>
        </p:txBody>
      </p:sp>
      <p:sp>
        <p:nvSpPr>
          <p:cNvPr id="15" name="Text 13"/>
          <p:cNvSpPr/>
          <p:nvPr/>
        </p:nvSpPr>
        <p:spPr>
          <a:xfrm>
            <a:off x="9958388" y="3364111"/>
            <a:ext cx="36208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Políticas de acceso seguras utilizando los componentes fundamentales de IAM.</a:t>
            </a:r>
            <a:endParaRPr lang="en-US" sz="1750" dirty="0"/>
          </a:p>
        </p:txBody>
      </p:sp>
      <p:sp>
        <p:nvSpPr>
          <p:cNvPr id="16" name="Shape 14"/>
          <p:cNvSpPr/>
          <p:nvPr/>
        </p:nvSpPr>
        <p:spPr>
          <a:xfrm>
            <a:off x="793790" y="5299829"/>
            <a:ext cx="4196358" cy="2093714"/>
          </a:xfrm>
          <a:prstGeom prst="roundRect">
            <a:avLst>
              <a:gd name="adj" fmla="val 4550"/>
            </a:avLst>
          </a:prstGeom>
          <a:solidFill>
            <a:srgbClr val="FFFFFF"/>
          </a:solidFill>
          <a:ln w="30480">
            <a:solidFill>
              <a:srgbClr val="C0C1D7"/>
            </a:solidFill>
            <a:prstDash val="solid"/>
          </a:ln>
        </p:spPr>
        <p:txBody>
          <a:bodyPr/>
          <a:lstStyle/>
          <a:p>
            <a:endParaRPr lang="es-ES"/>
          </a:p>
        </p:txBody>
      </p:sp>
      <p:sp>
        <p:nvSpPr>
          <p:cNvPr id="17" name="Shape 15"/>
          <p:cNvSpPr/>
          <p:nvPr/>
        </p:nvSpPr>
        <p:spPr>
          <a:xfrm>
            <a:off x="793790" y="5299829"/>
            <a:ext cx="60960" cy="2093714"/>
          </a:xfrm>
          <a:prstGeom prst="roundRect">
            <a:avLst>
              <a:gd name="adj" fmla="val 156279"/>
            </a:avLst>
          </a:prstGeom>
          <a:solidFill>
            <a:srgbClr val="4950BC"/>
          </a:solidFill>
          <a:ln/>
        </p:spPr>
        <p:txBody>
          <a:bodyPr/>
          <a:lstStyle/>
          <a:p>
            <a:endParaRPr lang="es-ES"/>
          </a:p>
        </p:txBody>
      </p:sp>
      <p:sp>
        <p:nvSpPr>
          <p:cNvPr id="18" name="Text 16"/>
          <p:cNvSpPr/>
          <p:nvPr/>
        </p:nvSpPr>
        <p:spPr>
          <a:xfrm>
            <a:off x="1112044" y="555712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Esbozar</a:t>
            </a:r>
            <a:endParaRPr lang="en-US" sz="2200" dirty="0"/>
          </a:p>
        </p:txBody>
      </p:sp>
      <p:sp>
        <p:nvSpPr>
          <p:cNvPr id="19" name="Text 17"/>
          <p:cNvSpPr/>
          <p:nvPr/>
        </p:nvSpPr>
        <p:spPr>
          <a:xfrm>
            <a:off x="1112044" y="6047542"/>
            <a:ext cx="36208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Una arquitectura de red básica y segura en la nube usando VPCs y subredes.</a:t>
            </a:r>
            <a:endParaRPr lang="en-US" sz="1750" dirty="0"/>
          </a:p>
        </p:txBody>
      </p:sp>
      <p:sp>
        <p:nvSpPr>
          <p:cNvPr id="20" name="Shape 18"/>
          <p:cNvSpPr/>
          <p:nvPr/>
        </p:nvSpPr>
        <p:spPr>
          <a:xfrm>
            <a:off x="5216962" y="5299829"/>
            <a:ext cx="4196358" cy="2093714"/>
          </a:xfrm>
          <a:prstGeom prst="roundRect">
            <a:avLst>
              <a:gd name="adj" fmla="val 4550"/>
            </a:avLst>
          </a:prstGeom>
          <a:solidFill>
            <a:srgbClr val="FFFFFF"/>
          </a:solidFill>
          <a:ln w="30480">
            <a:solidFill>
              <a:srgbClr val="C0C1D7"/>
            </a:solidFill>
            <a:prstDash val="solid"/>
          </a:ln>
        </p:spPr>
        <p:txBody>
          <a:bodyPr/>
          <a:lstStyle/>
          <a:p>
            <a:endParaRPr lang="es-ES"/>
          </a:p>
        </p:txBody>
      </p:sp>
      <p:sp>
        <p:nvSpPr>
          <p:cNvPr id="21" name="Shape 19"/>
          <p:cNvSpPr/>
          <p:nvPr/>
        </p:nvSpPr>
        <p:spPr>
          <a:xfrm>
            <a:off x="5216962" y="5299829"/>
            <a:ext cx="60960" cy="2093714"/>
          </a:xfrm>
          <a:prstGeom prst="roundRect">
            <a:avLst>
              <a:gd name="adj" fmla="val 156279"/>
            </a:avLst>
          </a:prstGeom>
          <a:solidFill>
            <a:srgbClr val="4950BC"/>
          </a:solidFill>
          <a:ln/>
        </p:spPr>
        <p:txBody>
          <a:bodyPr/>
          <a:lstStyle/>
          <a:p>
            <a:endParaRPr lang="es-ES"/>
          </a:p>
        </p:txBody>
      </p:sp>
      <p:sp>
        <p:nvSpPr>
          <p:cNvPr id="22" name="Text 20"/>
          <p:cNvSpPr/>
          <p:nvPr/>
        </p:nvSpPr>
        <p:spPr>
          <a:xfrm>
            <a:off x="5535216" y="555712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Realizar</a:t>
            </a:r>
            <a:endParaRPr lang="en-US" sz="2200" dirty="0"/>
          </a:p>
        </p:txBody>
      </p:sp>
      <p:sp>
        <p:nvSpPr>
          <p:cNvPr id="23" name="Text 21"/>
          <p:cNvSpPr/>
          <p:nvPr/>
        </p:nvSpPr>
        <p:spPr>
          <a:xfrm>
            <a:off x="5535216" y="6047542"/>
            <a:ext cx="36208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configuración de seguridad inicial en una nueva cuenta de AWS.</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244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¿Preguntas?</a:t>
            </a:r>
            <a:endParaRPr lang="en-US" sz="4450" dirty="0"/>
          </a:p>
        </p:txBody>
      </p:sp>
      <p:sp>
        <p:nvSpPr>
          <p:cNvPr id="4" name="Text 1"/>
          <p:cNvSpPr/>
          <p:nvPr/>
        </p:nvSpPr>
        <p:spPr>
          <a:xfrm>
            <a:off x="6280190" y="2511385"/>
            <a:ext cx="7556421" cy="2934653"/>
          </a:xfrm>
          <a:prstGeom prst="rect">
            <a:avLst/>
          </a:prstGeom>
          <a:noFill/>
          <a:ln/>
        </p:spPr>
        <p:txBody>
          <a:bodyPr wrap="square" lIns="0" tIns="0" rIns="0" bIns="0" rtlCol="0" anchor="t"/>
          <a:lstStyle/>
          <a:p>
            <a:pPr marL="0" indent="0" algn="ctr">
              <a:lnSpc>
                <a:spcPts val="7700"/>
              </a:lnSpc>
              <a:buNone/>
            </a:pPr>
            <a:r>
              <a:rPr lang="en-US" sz="6150" b="1" dirty="0">
                <a:solidFill>
                  <a:srgbClr val="000000"/>
                </a:solidFill>
                <a:latin typeface="Inter Bold" pitchFamily="34" charset="0"/>
                <a:ea typeface="Inter Bold" pitchFamily="34" charset="-122"/>
                <a:cs typeface="Inter Bold" pitchFamily="34" charset="-120"/>
              </a:rPr>
              <a:t>Contacto: </a:t>
            </a:r>
            <a:r>
              <a:rPr lang="en-US" sz="6150" b="1" dirty="0">
                <a:solidFill>
                  <a:srgbClr val="4950BC"/>
                </a:solidFill>
                <a:latin typeface="Inter Bold" pitchFamily="34" charset="0"/>
                <a:ea typeface="Inter Bold" pitchFamily="34" charset="-122"/>
                <a:cs typeface="Inter Bold" pitchFamily="34" charset="-120"/>
              </a:rPr>
              <a:t>profesor@universidad.es</a:t>
            </a:r>
            <a:endParaRPr lang="en-US" sz="6150" dirty="0"/>
          </a:p>
        </p:txBody>
      </p:sp>
      <p:sp>
        <p:nvSpPr>
          <p:cNvPr id="5" name="Text 2"/>
          <p:cNvSpPr/>
          <p:nvPr/>
        </p:nvSpPr>
        <p:spPr>
          <a:xfrm>
            <a:off x="6280190" y="5786199"/>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Horario de tutorías: Lunes y Miércoles de 15:00 a 17:00</a:t>
            </a:r>
            <a:endParaRPr lang="en-US" sz="1750" dirty="0"/>
          </a:p>
        </p:txBody>
      </p:sp>
      <p:sp>
        <p:nvSpPr>
          <p:cNvPr id="6" name="Text 3"/>
          <p:cNvSpPr/>
          <p:nvPr/>
        </p:nvSpPr>
        <p:spPr>
          <a:xfrm>
            <a:off x="6280190" y="6404253"/>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Oficina: Edificio de Informática, Despacho 2.15</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9487" y="518160"/>
            <a:ext cx="11234142" cy="588883"/>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Inter Bold" pitchFamily="34" charset="0"/>
                <a:ea typeface="Inter Bold" pitchFamily="34" charset="-122"/>
                <a:cs typeface="Inter Bold" pitchFamily="34" charset="-120"/>
              </a:rPr>
              <a:t>Infraestructura Global: El Mundo a tu Disposición</a:t>
            </a:r>
            <a:endParaRPr lang="en-US" sz="3700" dirty="0"/>
          </a:p>
        </p:txBody>
      </p:sp>
      <p:sp>
        <p:nvSpPr>
          <p:cNvPr id="3" name="Text 1"/>
          <p:cNvSpPr/>
          <p:nvPr/>
        </p:nvSpPr>
        <p:spPr>
          <a:xfrm>
            <a:off x="659487" y="1559243"/>
            <a:ext cx="6425922" cy="904399"/>
          </a:xfrm>
          <a:prstGeom prst="rect">
            <a:avLst/>
          </a:prstGeom>
          <a:noFill/>
          <a:ln/>
        </p:spPr>
        <p:txBody>
          <a:bodyPr wrap="square" lIns="0" tIns="0" rIns="0" bIns="0" rtlCol="0" anchor="t"/>
          <a:lstStyle/>
          <a:p>
            <a:pPr marL="0" indent="0" algn="l">
              <a:lnSpc>
                <a:spcPts val="2350"/>
              </a:lnSpc>
              <a:buNone/>
            </a:pPr>
            <a:r>
              <a:rPr lang="en-US" sz="1600" dirty="0">
                <a:solidFill>
                  <a:srgbClr val="272525"/>
                </a:solidFill>
                <a:latin typeface="Inter" pitchFamily="34" charset="0"/>
                <a:ea typeface="Inter" pitchFamily="34" charset="-122"/>
                <a:cs typeface="Inter" pitchFamily="34" charset="-120"/>
              </a:rPr>
              <a:t>Los proveedores de cloud no operan desde un único lugar. Han construido una </a:t>
            </a:r>
            <a:r>
              <a:rPr lang="en-US" sz="1600" b="1" dirty="0">
                <a:solidFill>
                  <a:srgbClr val="272525"/>
                </a:solidFill>
                <a:latin typeface="Inter" pitchFamily="34" charset="0"/>
                <a:ea typeface="Inter" pitchFamily="34" charset="-122"/>
                <a:cs typeface="Inter" pitchFamily="34" charset="-120"/>
              </a:rPr>
              <a:t>red masiva y distribuida de centros de datos</a:t>
            </a:r>
            <a:r>
              <a:rPr lang="en-US" sz="1600" dirty="0">
                <a:solidFill>
                  <a:srgbClr val="272525"/>
                </a:solidFill>
                <a:latin typeface="Inter" pitchFamily="34" charset="0"/>
                <a:ea typeface="Inter" pitchFamily="34" charset="-122"/>
                <a:cs typeface="Inter" pitchFamily="34" charset="-120"/>
              </a:rPr>
              <a:t> por todo el mundo.</a:t>
            </a:r>
            <a:endParaRPr lang="en-US" sz="1600" dirty="0"/>
          </a:p>
        </p:txBody>
      </p:sp>
      <p:sp>
        <p:nvSpPr>
          <p:cNvPr id="4" name="Text 2"/>
          <p:cNvSpPr/>
          <p:nvPr/>
        </p:nvSpPr>
        <p:spPr>
          <a:xfrm>
            <a:off x="659487" y="2633186"/>
            <a:ext cx="6425922" cy="904399"/>
          </a:xfrm>
          <a:prstGeom prst="rect">
            <a:avLst/>
          </a:prstGeom>
          <a:noFill/>
          <a:ln/>
        </p:spPr>
        <p:txBody>
          <a:bodyPr wrap="square" lIns="0" tIns="0" rIns="0" bIns="0" rtlCol="0" anchor="t"/>
          <a:lstStyle/>
          <a:p>
            <a:pPr marL="0" indent="0" algn="l">
              <a:lnSpc>
                <a:spcPts val="2350"/>
              </a:lnSpc>
              <a:buNone/>
            </a:pPr>
            <a:r>
              <a:rPr lang="en-US" sz="1600" b="1" dirty="0">
                <a:solidFill>
                  <a:srgbClr val="272525"/>
                </a:solidFill>
                <a:latin typeface="Inter" pitchFamily="34" charset="0"/>
                <a:ea typeface="Inter" pitchFamily="34" charset="-122"/>
                <a:cs typeface="Inter" pitchFamily="34" charset="-120"/>
              </a:rPr>
              <a:t>Analogía:</a:t>
            </a:r>
            <a:r>
              <a:rPr lang="en-US" sz="1600" dirty="0">
                <a:solidFill>
                  <a:srgbClr val="272525"/>
                </a:solidFill>
                <a:latin typeface="Inter" pitchFamily="34" charset="0"/>
                <a:ea typeface="Inter" pitchFamily="34" charset="-122"/>
                <a:cs typeface="Inter" pitchFamily="34" charset="-120"/>
              </a:rPr>
              <a:t> Piensa en ello como una red logística global. Si quieres entregar un paquete (tus datos o aplicación) a un usuario en Japón, no lo envías desde Madrid; usas un centro de distribución local en Asia.</a:t>
            </a:r>
            <a:endParaRPr lang="en-US" sz="1600" dirty="0"/>
          </a:p>
        </p:txBody>
      </p:sp>
      <p:sp>
        <p:nvSpPr>
          <p:cNvPr id="5" name="Text 3"/>
          <p:cNvSpPr/>
          <p:nvPr/>
        </p:nvSpPr>
        <p:spPr>
          <a:xfrm>
            <a:off x="659487" y="3707130"/>
            <a:ext cx="6425922" cy="904399"/>
          </a:xfrm>
          <a:prstGeom prst="rect">
            <a:avLst/>
          </a:prstGeom>
          <a:noFill/>
          <a:ln/>
        </p:spPr>
        <p:txBody>
          <a:bodyPr wrap="square" lIns="0" tIns="0" rIns="0" bIns="0" rtlCol="0" anchor="t"/>
          <a:lstStyle/>
          <a:p>
            <a:pPr marL="0" indent="0" algn="l">
              <a:lnSpc>
                <a:spcPts val="2350"/>
              </a:lnSpc>
              <a:buNone/>
            </a:pPr>
            <a:r>
              <a:rPr lang="en-US" sz="1600" dirty="0">
                <a:solidFill>
                  <a:srgbClr val="272525"/>
                </a:solidFill>
                <a:latin typeface="Inter" pitchFamily="34" charset="0"/>
                <a:ea typeface="Inter" pitchFamily="34" charset="-122"/>
                <a:cs typeface="Inter" pitchFamily="34" charset="-120"/>
              </a:rPr>
              <a:t>Esta infraestructura física es la </a:t>
            </a:r>
            <a:r>
              <a:rPr lang="en-US" sz="1600" dirty="0">
                <a:solidFill>
                  <a:srgbClr val="4950BC"/>
                </a:solidFill>
                <a:latin typeface="Inter" pitchFamily="34" charset="0"/>
                <a:ea typeface="Inter" pitchFamily="34" charset="-122"/>
                <a:cs typeface="Inter" pitchFamily="34" charset="-120"/>
              </a:rPr>
              <a:t>base sobre la que se construyen todos los servicios cloud</a:t>
            </a:r>
            <a:r>
              <a:rPr lang="en-US" sz="1600" dirty="0">
                <a:solidFill>
                  <a:srgbClr val="272525"/>
                </a:solidFill>
                <a:latin typeface="Inter" pitchFamily="34" charset="0"/>
                <a:ea typeface="Inter" pitchFamily="34" charset="-122"/>
                <a:cs typeface="Inter" pitchFamily="34" charset="-120"/>
              </a:rPr>
              <a:t>. Comprender su estructura es clave para diseñar sistemas:</a:t>
            </a:r>
            <a:endParaRPr lang="en-US" sz="1600" dirty="0"/>
          </a:p>
        </p:txBody>
      </p:sp>
      <p:sp>
        <p:nvSpPr>
          <p:cNvPr id="6" name="Text 4"/>
          <p:cNvSpPr/>
          <p:nvPr/>
        </p:nvSpPr>
        <p:spPr>
          <a:xfrm>
            <a:off x="659487" y="4781074"/>
            <a:ext cx="6425922" cy="301466"/>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272525"/>
                </a:solidFill>
                <a:latin typeface="Inter" pitchFamily="34" charset="0"/>
                <a:ea typeface="Inter" pitchFamily="34" charset="-122"/>
                <a:cs typeface="Inter" pitchFamily="34" charset="-120"/>
              </a:rPr>
              <a:t>Resilientes</a:t>
            </a:r>
            <a:endParaRPr lang="en-US" sz="1600" dirty="0"/>
          </a:p>
        </p:txBody>
      </p:sp>
      <p:sp>
        <p:nvSpPr>
          <p:cNvPr id="7" name="Text 5"/>
          <p:cNvSpPr/>
          <p:nvPr/>
        </p:nvSpPr>
        <p:spPr>
          <a:xfrm>
            <a:off x="659487" y="5148382"/>
            <a:ext cx="6425922" cy="301466"/>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272525"/>
                </a:solidFill>
                <a:latin typeface="Inter" pitchFamily="34" charset="0"/>
                <a:ea typeface="Inter" pitchFamily="34" charset="-122"/>
                <a:cs typeface="Inter" pitchFamily="34" charset="-120"/>
              </a:rPr>
              <a:t>De baja latencia</a:t>
            </a:r>
            <a:endParaRPr lang="en-US" sz="1600" dirty="0"/>
          </a:p>
        </p:txBody>
      </p:sp>
      <p:sp>
        <p:nvSpPr>
          <p:cNvPr id="8" name="Text 6"/>
          <p:cNvSpPr/>
          <p:nvPr/>
        </p:nvSpPr>
        <p:spPr>
          <a:xfrm>
            <a:off x="659487" y="5515689"/>
            <a:ext cx="6425922" cy="301466"/>
          </a:xfrm>
          <a:prstGeom prst="rect">
            <a:avLst/>
          </a:prstGeom>
          <a:noFill/>
          <a:ln/>
        </p:spPr>
        <p:txBody>
          <a:bodyPr wrap="none" lIns="0" tIns="0" rIns="0" bIns="0" rtlCol="0" anchor="t"/>
          <a:lstStyle/>
          <a:p>
            <a:pPr marL="342900" indent="-342900" algn="l">
              <a:lnSpc>
                <a:spcPts val="2350"/>
              </a:lnSpc>
              <a:buSzPct val="100000"/>
              <a:buChar char="•"/>
            </a:pPr>
            <a:r>
              <a:rPr lang="en-US" sz="1600" dirty="0">
                <a:solidFill>
                  <a:srgbClr val="272525"/>
                </a:solidFill>
                <a:latin typeface="Inter" pitchFamily="34" charset="0"/>
                <a:ea typeface="Inter" pitchFamily="34" charset="-122"/>
                <a:cs typeface="Inter" pitchFamily="34" charset="-120"/>
              </a:rPr>
              <a:t>Que cumplan con la normativa</a:t>
            </a:r>
            <a:endParaRPr lang="en-US" sz="1600" dirty="0"/>
          </a:p>
        </p:txBody>
      </p:sp>
      <p:pic>
        <p:nvPicPr>
          <p:cNvPr id="9" name="Image 0" descr="preencoded.png"/>
          <p:cNvPicPr>
            <a:picLocks noChangeAspect="1"/>
          </p:cNvPicPr>
          <p:nvPr/>
        </p:nvPicPr>
        <p:blipFill>
          <a:blip r:embed="rId3"/>
          <a:stretch>
            <a:fillRect/>
          </a:stretch>
        </p:blipFill>
        <p:spPr>
          <a:xfrm>
            <a:off x="7552611" y="1601629"/>
            <a:ext cx="6425922" cy="64259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172" y="582454"/>
            <a:ext cx="4634032" cy="579239"/>
          </a:xfrm>
          <a:prstGeom prst="rect">
            <a:avLst/>
          </a:prstGeom>
          <a:noFill/>
          <a:ln/>
        </p:spPr>
        <p:txBody>
          <a:bodyPr wrap="none" lIns="0" tIns="0" rIns="0" bIns="0" rtlCol="0" anchor="t"/>
          <a:lstStyle/>
          <a:p>
            <a:pPr marL="0" indent="0" algn="l">
              <a:lnSpc>
                <a:spcPts val="4550"/>
              </a:lnSpc>
              <a:buNone/>
            </a:pPr>
            <a:r>
              <a:rPr lang="en-US" sz="3600" b="1" dirty="0">
                <a:solidFill>
                  <a:srgbClr val="000000"/>
                </a:solidFill>
                <a:latin typeface="Inter Bold" pitchFamily="34" charset="0"/>
                <a:ea typeface="Inter Bold" pitchFamily="34" charset="-122"/>
                <a:cs typeface="Inter Bold" pitchFamily="34" charset="-120"/>
              </a:rPr>
              <a:t>Regiones Cloud</a:t>
            </a:r>
            <a:endParaRPr lang="en-US" sz="3600" dirty="0"/>
          </a:p>
        </p:txBody>
      </p:sp>
      <p:sp>
        <p:nvSpPr>
          <p:cNvPr id="4" name="Text 1"/>
          <p:cNvSpPr/>
          <p:nvPr/>
        </p:nvSpPr>
        <p:spPr>
          <a:xfrm>
            <a:off x="6135172" y="1624965"/>
            <a:ext cx="2316956" cy="289560"/>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Definición</a:t>
            </a:r>
            <a:endParaRPr lang="en-US" sz="1800" dirty="0"/>
          </a:p>
        </p:txBody>
      </p:sp>
      <p:sp>
        <p:nvSpPr>
          <p:cNvPr id="5" name="Text 2"/>
          <p:cNvSpPr/>
          <p:nvPr/>
        </p:nvSpPr>
        <p:spPr>
          <a:xfrm>
            <a:off x="6135172" y="2099786"/>
            <a:ext cx="3697129" cy="889754"/>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Una </a:t>
            </a:r>
            <a:r>
              <a:rPr lang="en-US" sz="1450" b="1" dirty="0">
                <a:solidFill>
                  <a:srgbClr val="272525"/>
                </a:solidFill>
                <a:latin typeface="Inter" pitchFamily="34" charset="0"/>
                <a:ea typeface="Inter" pitchFamily="34" charset="-122"/>
                <a:cs typeface="Inter" pitchFamily="34" charset="-120"/>
              </a:rPr>
              <a:t>Región</a:t>
            </a:r>
            <a:r>
              <a:rPr lang="en-US" sz="1450" dirty="0">
                <a:solidFill>
                  <a:srgbClr val="272525"/>
                </a:solidFill>
                <a:latin typeface="Inter" pitchFamily="34" charset="0"/>
                <a:ea typeface="Inter" pitchFamily="34" charset="-122"/>
                <a:cs typeface="Inter" pitchFamily="34" charset="-120"/>
              </a:rPr>
              <a:t> es un área geográfica física y separada en el mundo donde se </a:t>
            </a:r>
            <a:r>
              <a:rPr lang="en-US" sz="1450" dirty="0" err="1">
                <a:solidFill>
                  <a:srgbClr val="272525"/>
                </a:solidFill>
                <a:latin typeface="Inter" pitchFamily="34" charset="0"/>
                <a:ea typeface="Inter" pitchFamily="34" charset="-122"/>
                <a:cs typeface="Inter" pitchFamily="34" charset="-120"/>
              </a:rPr>
              <a:t>agrupan</a:t>
            </a:r>
            <a:r>
              <a:rPr lang="en-US" sz="1450" dirty="0">
                <a:solidFill>
                  <a:srgbClr val="272525"/>
                </a:solidFill>
                <a:latin typeface="Inter" pitchFamily="34" charset="0"/>
                <a:ea typeface="Inter" pitchFamily="34" charset="-122"/>
                <a:cs typeface="Inter" pitchFamily="34" charset="-120"/>
              </a:rPr>
              <a:t> </a:t>
            </a:r>
            <a:r>
              <a:rPr lang="en-US" sz="1450" dirty="0" err="1">
                <a:solidFill>
                  <a:srgbClr val="272525"/>
                </a:solidFill>
                <a:latin typeface="Inter" pitchFamily="34" charset="0"/>
                <a:ea typeface="Inter" pitchFamily="34" charset="-122"/>
                <a:cs typeface="Inter" pitchFamily="34" charset="-120"/>
              </a:rPr>
              <a:t>centros</a:t>
            </a:r>
            <a:r>
              <a:rPr lang="en-US" sz="1450" dirty="0">
                <a:solidFill>
                  <a:srgbClr val="272525"/>
                </a:solidFill>
                <a:latin typeface="Inter" pitchFamily="34" charset="0"/>
                <a:ea typeface="Inter" pitchFamily="34" charset="-122"/>
                <a:cs typeface="Inter" pitchFamily="34" charset="-120"/>
              </a:rPr>
              <a:t> de datos.</a:t>
            </a:r>
            <a:endParaRPr lang="en-US" sz="1450" dirty="0"/>
          </a:p>
        </p:txBody>
      </p:sp>
      <p:sp>
        <p:nvSpPr>
          <p:cNvPr id="6" name="Text 3"/>
          <p:cNvSpPr/>
          <p:nvPr/>
        </p:nvSpPr>
        <p:spPr>
          <a:xfrm>
            <a:off x="6135172" y="3174802"/>
            <a:ext cx="2316956" cy="289560"/>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Ejemplos de AWS</a:t>
            </a:r>
            <a:endParaRPr lang="en-US" sz="1800" dirty="0"/>
          </a:p>
        </p:txBody>
      </p:sp>
      <p:sp>
        <p:nvSpPr>
          <p:cNvPr id="7" name="Text 4"/>
          <p:cNvSpPr/>
          <p:nvPr/>
        </p:nvSpPr>
        <p:spPr>
          <a:xfrm>
            <a:off x="6135172" y="3649623"/>
            <a:ext cx="369712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Inter" pitchFamily="34" charset="0"/>
                <a:ea typeface="Inter" pitchFamily="34" charset="-122"/>
                <a:cs typeface="Inter" pitchFamily="34" charset="-120"/>
              </a:rPr>
              <a:t>eu-west-1 (Irlanda)</a:t>
            </a:r>
            <a:endParaRPr lang="en-US" sz="1450" dirty="0"/>
          </a:p>
        </p:txBody>
      </p:sp>
      <p:sp>
        <p:nvSpPr>
          <p:cNvPr id="8" name="Text 5"/>
          <p:cNvSpPr/>
          <p:nvPr/>
        </p:nvSpPr>
        <p:spPr>
          <a:xfrm>
            <a:off x="6135172" y="4010977"/>
            <a:ext cx="369712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Inter" pitchFamily="34" charset="0"/>
                <a:ea typeface="Inter" pitchFamily="34" charset="-122"/>
                <a:cs typeface="Inter" pitchFamily="34" charset="-120"/>
              </a:rPr>
              <a:t>us-east-1 (N. Virginia)</a:t>
            </a:r>
            <a:endParaRPr lang="en-US" sz="1450" dirty="0"/>
          </a:p>
        </p:txBody>
      </p:sp>
      <p:sp>
        <p:nvSpPr>
          <p:cNvPr id="9" name="Text 6"/>
          <p:cNvSpPr/>
          <p:nvPr/>
        </p:nvSpPr>
        <p:spPr>
          <a:xfrm>
            <a:off x="6135172" y="4372332"/>
            <a:ext cx="3697129" cy="296585"/>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Inter" pitchFamily="34" charset="0"/>
                <a:ea typeface="Inter" pitchFamily="34" charset="-122"/>
                <a:cs typeface="Inter" pitchFamily="34" charset="-120"/>
              </a:rPr>
              <a:t>ap-southeast-2 (Sídney)</a:t>
            </a:r>
            <a:endParaRPr lang="en-US" sz="1450" dirty="0"/>
          </a:p>
        </p:txBody>
      </p:sp>
      <p:sp>
        <p:nvSpPr>
          <p:cNvPr id="10" name="Text 7"/>
          <p:cNvSpPr/>
          <p:nvPr/>
        </p:nvSpPr>
        <p:spPr>
          <a:xfrm>
            <a:off x="10292120" y="1624965"/>
            <a:ext cx="3697129" cy="579120"/>
          </a:xfrm>
          <a:prstGeom prst="rect">
            <a:avLst/>
          </a:prstGeom>
          <a:noFill/>
          <a:ln/>
        </p:spPr>
        <p:txBody>
          <a:bodyPr wrap="squar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Criterios para su establecimiento</a:t>
            </a:r>
            <a:endParaRPr lang="en-US" sz="1800" dirty="0"/>
          </a:p>
        </p:txBody>
      </p:sp>
      <p:sp>
        <p:nvSpPr>
          <p:cNvPr id="11" name="Shape 8"/>
          <p:cNvSpPr/>
          <p:nvPr/>
        </p:nvSpPr>
        <p:spPr>
          <a:xfrm>
            <a:off x="10292120" y="2412563"/>
            <a:ext cx="416957" cy="416957"/>
          </a:xfrm>
          <a:prstGeom prst="roundRect">
            <a:avLst>
              <a:gd name="adj" fmla="val 18672"/>
            </a:avLst>
          </a:prstGeom>
          <a:solidFill>
            <a:srgbClr val="DADBF1"/>
          </a:solidFill>
          <a:ln w="7620">
            <a:solidFill>
              <a:srgbClr val="C0C1D7"/>
            </a:solidFill>
            <a:prstDash val="solid"/>
          </a:ln>
        </p:spPr>
        <p:txBody>
          <a:bodyPr/>
          <a:lstStyle/>
          <a:p>
            <a:endParaRPr lang="es-ES"/>
          </a:p>
        </p:txBody>
      </p:sp>
      <p:sp>
        <p:nvSpPr>
          <p:cNvPr id="12" name="Text 9"/>
          <p:cNvSpPr/>
          <p:nvPr/>
        </p:nvSpPr>
        <p:spPr>
          <a:xfrm>
            <a:off x="10894338" y="2476262"/>
            <a:ext cx="2316956" cy="289560"/>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Latencia</a:t>
            </a:r>
            <a:endParaRPr lang="en-US" sz="1800" dirty="0"/>
          </a:p>
        </p:txBody>
      </p:sp>
      <p:sp>
        <p:nvSpPr>
          <p:cNvPr id="13" name="Text 10"/>
          <p:cNvSpPr/>
          <p:nvPr/>
        </p:nvSpPr>
        <p:spPr>
          <a:xfrm>
            <a:off x="10894338" y="2951083"/>
            <a:ext cx="3094911" cy="889754"/>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Estar cerca de los usuarios finales para reducir el tiempo de respuesta.</a:t>
            </a:r>
            <a:endParaRPr lang="en-US" sz="1450" dirty="0"/>
          </a:p>
        </p:txBody>
      </p:sp>
      <p:sp>
        <p:nvSpPr>
          <p:cNvPr id="14" name="Shape 11"/>
          <p:cNvSpPr/>
          <p:nvPr/>
        </p:nvSpPr>
        <p:spPr>
          <a:xfrm>
            <a:off x="10292120" y="4211479"/>
            <a:ext cx="416957" cy="416957"/>
          </a:xfrm>
          <a:prstGeom prst="roundRect">
            <a:avLst>
              <a:gd name="adj" fmla="val 18672"/>
            </a:avLst>
          </a:prstGeom>
          <a:solidFill>
            <a:srgbClr val="DADBF1"/>
          </a:solidFill>
          <a:ln w="7620">
            <a:solidFill>
              <a:srgbClr val="C0C1D7"/>
            </a:solidFill>
            <a:prstDash val="solid"/>
          </a:ln>
        </p:spPr>
        <p:txBody>
          <a:bodyPr/>
          <a:lstStyle/>
          <a:p>
            <a:endParaRPr lang="es-ES"/>
          </a:p>
        </p:txBody>
      </p:sp>
      <p:sp>
        <p:nvSpPr>
          <p:cNvPr id="15" name="Text 12"/>
          <p:cNvSpPr/>
          <p:nvPr/>
        </p:nvSpPr>
        <p:spPr>
          <a:xfrm>
            <a:off x="10894338" y="4275177"/>
            <a:ext cx="2316956" cy="289560"/>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Soberanía de datos</a:t>
            </a:r>
            <a:endParaRPr lang="en-US" sz="1800" dirty="0"/>
          </a:p>
        </p:txBody>
      </p:sp>
      <p:sp>
        <p:nvSpPr>
          <p:cNvPr id="16" name="Text 13"/>
          <p:cNvSpPr/>
          <p:nvPr/>
        </p:nvSpPr>
        <p:spPr>
          <a:xfrm>
            <a:off x="10894338" y="4749998"/>
            <a:ext cx="3094911" cy="118633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Leyes como el GDPR en Europa exigen que los datos de los ciudadanos residan físicamente en la UE.</a:t>
            </a:r>
            <a:endParaRPr lang="en-US" sz="1450" dirty="0"/>
          </a:p>
        </p:txBody>
      </p:sp>
      <p:sp>
        <p:nvSpPr>
          <p:cNvPr id="17" name="Shape 14"/>
          <p:cNvSpPr/>
          <p:nvPr/>
        </p:nvSpPr>
        <p:spPr>
          <a:xfrm>
            <a:off x="10292120" y="6306979"/>
            <a:ext cx="416957" cy="416957"/>
          </a:xfrm>
          <a:prstGeom prst="roundRect">
            <a:avLst>
              <a:gd name="adj" fmla="val 18672"/>
            </a:avLst>
          </a:prstGeom>
          <a:solidFill>
            <a:srgbClr val="DADBF1"/>
          </a:solidFill>
          <a:ln w="7620">
            <a:solidFill>
              <a:srgbClr val="C0C1D7"/>
            </a:solidFill>
            <a:prstDash val="solid"/>
          </a:ln>
        </p:spPr>
        <p:txBody>
          <a:bodyPr/>
          <a:lstStyle/>
          <a:p>
            <a:endParaRPr lang="es-ES"/>
          </a:p>
        </p:txBody>
      </p:sp>
      <p:sp>
        <p:nvSpPr>
          <p:cNvPr id="18" name="Text 15"/>
          <p:cNvSpPr/>
          <p:nvPr/>
        </p:nvSpPr>
        <p:spPr>
          <a:xfrm>
            <a:off x="10894338" y="6370677"/>
            <a:ext cx="3011686" cy="289560"/>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Disponibilidad de recursos</a:t>
            </a:r>
            <a:endParaRPr lang="en-US" sz="1800" dirty="0"/>
          </a:p>
        </p:txBody>
      </p:sp>
      <p:sp>
        <p:nvSpPr>
          <p:cNvPr id="19" name="Text 16"/>
          <p:cNvSpPr/>
          <p:nvPr/>
        </p:nvSpPr>
        <p:spPr>
          <a:xfrm>
            <a:off x="10894338" y="6845498"/>
            <a:ext cx="3094911" cy="59316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Acceso a energía, conectividad de red y estabilidad geopolítica.</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47274"/>
            <a:ext cx="832139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Zonas de Disponibilidad (AZs)</a:t>
            </a:r>
            <a:endParaRPr lang="en-US" sz="4450" dirty="0"/>
          </a:p>
        </p:txBody>
      </p:sp>
      <p:sp>
        <p:nvSpPr>
          <p:cNvPr id="3" name="Text 1"/>
          <p:cNvSpPr/>
          <p:nvPr/>
        </p:nvSpPr>
        <p:spPr>
          <a:xfrm>
            <a:off x="793790" y="23230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Definición</a:t>
            </a:r>
            <a:endParaRPr lang="en-US" sz="2200" dirty="0"/>
          </a:p>
        </p:txBody>
      </p:sp>
      <p:sp>
        <p:nvSpPr>
          <p:cNvPr id="4" name="Text 2"/>
          <p:cNvSpPr/>
          <p:nvPr/>
        </p:nvSpPr>
        <p:spPr>
          <a:xfrm>
            <a:off x="793790" y="2904173"/>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Una </a:t>
            </a:r>
            <a:r>
              <a:rPr lang="en-US" sz="1750" b="1" dirty="0">
                <a:solidFill>
                  <a:srgbClr val="272525"/>
                </a:solidFill>
                <a:latin typeface="Inter" pitchFamily="34" charset="0"/>
                <a:ea typeface="Inter" pitchFamily="34" charset="-122"/>
                <a:cs typeface="Inter" pitchFamily="34" charset="-120"/>
              </a:rPr>
              <a:t>Zona de Disponibilidad (AZ)</a:t>
            </a:r>
            <a:r>
              <a:rPr lang="en-US" sz="1750" dirty="0">
                <a:solidFill>
                  <a:srgbClr val="272525"/>
                </a:solidFill>
                <a:latin typeface="Inter" pitchFamily="34" charset="0"/>
                <a:ea typeface="Inter" pitchFamily="34" charset="-122"/>
                <a:cs typeface="Inter" pitchFamily="34" charset="-120"/>
              </a:rPr>
              <a:t> es uno o más centros de datos discretos con energía, refrigeración y redes redundantes dentro de una Región.</a:t>
            </a:r>
            <a:endParaRPr lang="en-US" sz="1750" dirty="0"/>
          </a:p>
        </p:txBody>
      </p:sp>
      <p:sp>
        <p:nvSpPr>
          <p:cNvPr id="5" name="Text 3"/>
          <p:cNvSpPr/>
          <p:nvPr/>
        </p:nvSpPr>
        <p:spPr>
          <a:xfrm>
            <a:off x="793790" y="421969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Aislamiento Físico</a:t>
            </a:r>
            <a:endParaRPr lang="en-US" sz="2200" dirty="0"/>
          </a:p>
        </p:txBody>
      </p:sp>
      <p:sp>
        <p:nvSpPr>
          <p:cNvPr id="6" name="Text 4"/>
          <p:cNvSpPr/>
          <p:nvPr/>
        </p:nvSpPr>
        <p:spPr>
          <a:xfrm>
            <a:off x="793790" y="480083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Las AZs están lo suficientemente lejos como para no verse afectadas por un desastre único (incendio, inundación), pero lo suficientemente cerca como para tener una latencia de red muy baja entre ellas (&lt;10ms).</a:t>
            </a:r>
            <a:endParaRPr lang="en-US" sz="1750" dirty="0"/>
          </a:p>
        </p:txBody>
      </p:sp>
      <p:sp>
        <p:nvSpPr>
          <p:cNvPr id="7" name="Text 5"/>
          <p:cNvSpPr/>
          <p:nvPr/>
        </p:nvSpPr>
        <p:spPr>
          <a:xfrm>
            <a:off x="7599521" y="2323028"/>
            <a:ext cx="4450080"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Clave para la Alta Disponibilidad</a:t>
            </a:r>
            <a:endParaRPr lang="en-US" sz="2200" dirty="0"/>
          </a:p>
        </p:txBody>
      </p:sp>
      <p:sp>
        <p:nvSpPr>
          <p:cNvPr id="8" name="Text 6"/>
          <p:cNvSpPr/>
          <p:nvPr/>
        </p:nvSpPr>
        <p:spPr>
          <a:xfrm>
            <a:off x="7599521" y="2904173"/>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pilar del diseño de arquitecturas tolerantes a fallos. Si una AZ falla, tu aplicación puede seguir funcionando en otra AZ de la misma región sin interrupción para el usuario.</a:t>
            </a:r>
            <a:endParaRPr lang="en-US" sz="1750" dirty="0"/>
          </a:p>
        </p:txBody>
      </p:sp>
      <p:sp>
        <p:nvSpPr>
          <p:cNvPr id="9" name="Text 7"/>
          <p:cNvSpPr/>
          <p:nvPr/>
        </p:nvSpPr>
        <p:spPr>
          <a:xfrm>
            <a:off x="7599521" y="4582597"/>
            <a:ext cx="3362444"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Ejemplo práctico para IA</a:t>
            </a:r>
            <a:endParaRPr lang="en-US" sz="2200" dirty="0"/>
          </a:p>
        </p:txBody>
      </p:sp>
      <p:sp>
        <p:nvSpPr>
          <p:cNvPr id="10" name="Text 8"/>
          <p:cNvSpPr/>
          <p:nvPr/>
        </p:nvSpPr>
        <p:spPr>
          <a:xfrm>
            <a:off x="7599521" y="5163741"/>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Entrenas un modelo de Computer Vision en una instancia en la AZ eu-central-1a. Para asegurar que el servicio de inferencia esté siempre disponible, despliegas instancias idénticas en las AZs eu-central-1b y eu-central-1c detrás de un balanceador de carga.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9452" y="518279"/>
            <a:ext cx="7937897" cy="1076801"/>
          </a:xfrm>
          <a:prstGeom prst="rect">
            <a:avLst/>
          </a:prstGeom>
          <a:noFill/>
          <a:ln/>
        </p:spPr>
        <p:txBody>
          <a:bodyPr wrap="square" lIns="0" tIns="0" rIns="0" bIns="0" rtlCol="0" anchor="t"/>
          <a:lstStyle/>
          <a:p>
            <a:pPr marL="0" indent="0" algn="l">
              <a:lnSpc>
                <a:spcPts val="4200"/>
              </a:lnSpc>
              <a:buNone/>
            </a:pPr>
            <a:r>
              <a:rPr lang="en-US" sz="3350" b="1" dirty="0">
                <a:solidFill>
                  <a:srgbClr val="000000"/>
                </a:solidFill>
                <a:latin typeface="Inter Bold" pitchFamily="34" charset="0"/>
                <a:ea typeface="Inter Bold" pitchFamily="34" charset="-122"/>
                <a:cs typeface="Inter Bold" pitchFamily="34" charset="-120"/>
              </a:rPr>
              <a:t>Edge Locations / Points of Presence (PoPs)</a:t>
            </a:r>
            <a:endParaRPr lang="en-US" sz="3350" dirty="0"/>
          </a:p>
        </p:txBody>
      </p:sp>
      <p:sp>
        <p:nvSpPr>
          <p:cNvPr id="4" name="Text 1"/>
          <p:cNvSpPr/>
          <p:nvPr/>
        </p:nvSpPr>
        <p:spPr>
          <a:xfrm>
            <a:off x="6089452" y="2025729"/>
            <a:ext cx="2153722" cy="269200"/>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Inter Bold" pitchFamily="34" charset="0"/>
                <a:ea typeface="Inter Bold" pitchFamily="34" charset="-122"/>
                <a:cs typeface="Inter Bold" pitchFamily="34" charset="-120"/>
              </a:rPr>
              <a:t>Definición</a:t>
            </a:r>
            <a:endParaRPr lang="en-US" sz="1650" dirty="0"/>
          </a:p>
        </p:txBody>
      </p:sp>
      <p:sp>
        <p:nvSpPr>
          <p:cNvPr id="5" name="Text 2"/>
          <p:cNvSpPr/>
          <p:nvPr/>
        </p:nvSpPr>
        <p:spPr>
          <a:xfrm>
            <a:off x="6089452" y="2467213"/>
            <a:ext cx="3758803" cy="110251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Son una red de centros de datos mucho más pequeños y numerosos que las regiones, distribuidos en las principales ciudades del mundo.</a:t>
            </a:r>
            <a:endParaRPr lang="en-US" sz="1350" dirty="0"/>
          </a:p>
        </p:txBody>
      </p:sp>
      <p:sp>
        <p:nvSpPr>
          <p:cNvPr id="6" name="Text 3"/>
          <p:cNvSpPr/>
          <p:nvPr/>
        </p:nvSpPr>
        <p:spPr>
          <a:xfrm>
            <a:off x="6089452" y="3742015"/>
            <a:ext cx="2153722" cy="269200"/>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Inter Bold" pitchFamily="34" charset="0"/>
                <a:ea typeface="Inter Bold" pitchFamily="34" charset="-122"/>
                <a:cs typeface="Inter Bold" pitchFamily="34" charset="-120"/>
              </a:rPr>
              <a:t>Propósito Principal</a:t>
            </a:r>
            <a:endParaRPr lang="en-US" sz="1650" dirty="0"/>
          </a:p>
        </p:txBody>
      </p:sp>
      <p:sp>
        <p:nvSpPr>
          <p:cNvPr id="7" name="Text 4"/>
          <p:cNvSpPr/>
          <p:nvPr/>
        </p:nvSpPr>
        <p:spPr>
          <a:xfrm>
            <a:off x="6089452" y="4183499"/>
            <a:ext cx="3758803" cy="137814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Acercar el contenido al usuario final para minimizar la latencia. No se usan para ejecutar tus aplicaciones principales (como modelos de IA), sino para acelerar la entrega de contenido.</a:t>
            </a:r>
            <a:endParaRPr lang="en-US" sz="1350" dirty="0"/>
          </a:p>
        </p:txBody>
      </p:sp>
      <p:sp>
        <p:nvSpPr>
          <p:cNvPr id="8" name="Text 5"/>
          <p:cNvSpPr/>
          <p:nvPr/>
        </p:nvSpPr>
        <p:spPr>
          <a:xfrm>
            <a:off x="10276165" y="2025729"/>
            <a:ext cx="3260408" cy="269200"/>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Inter Bold" pitchFamily="34" charset="0"/>
                <a:ea typeface="Inter Bold" pitchFamily="34" charset="-122"/>
                <a:cs typeface="Inter Bold" pitchFamily="34" charset="-120"/>
              </a:rPr>
              <a:t>Servicios Clave que los utilizan</a:t>
            </a:r>
            <a:endParaRPr lang="en-US" sz="1650" dirty="0"/>
          </a:p>
        </p:txBody>
      </p:sp>
      <p:sp>
        <p:nvSpPr>
          <p:cNvPr id="9" name="Shape 6"/>
          <p:cNvSpPr/>
          <p:nvPr/>
        </p:nvSpPr>
        <p:spPr>
          <a:xfrm>
            <a:off x="10276165" y="2747129"/>
            <a:ext cx="3758803" cy="2445425"/>
          </a:xfrm>
          <a:prstGeom prst="roundRect">
            <a:avLst>
              <a:gd name="adj" fmla="val 4487"/>
            </a:avLst>
          </a:prstGeom>
          <a:solidFill>
            <a:srgbClr val="FFFFFF"/>
          </a:solidFill>
          <a:ln/>
        </p:spPr>
        <p:txBody>
          <a:bodyPr/>
          <a:lstStyle/>
          <a:p>
            <a:endParaRPr lang="es-ES"/>
          </a:p>
        </p:txBody>
      </p:sp>
      <p:sp>
        <p:nvSpPr>
          <p:cNvPr id="10" name="Shape 7"/>
          <p:cNvSpPr/>
          <p:nvPr/>
        </p:nvSpPr>
        <p:spPr>
          <a:xfrm>
            <a:off x="10276165" y="2724269"/>
            <a:ext cx="3758803" cy="91440"/>
          </a:xfrm>
          <a:prstGeom prst="roundRect">
            <a:avLst>
              <a:gd name="adj" fmla="val 79142"/>
            </a:avLst>
          </a:prstGeom>
          <a:solidFill>
            <a:srgbClr val="4950BC"/>
          </a:solidFill>
          <a:ln/>
        </p:spPr>
        <p:txBody>
          <a:bodyPr/>
          <a:lstStyle/>
          <a:p>
            <a:endParaRPr lang="es-ES"/>
          </a:p>
        </p:txBody>
      </p:sp>
      <p:sp>
        <p:nvSpPr>
          <p:cNvPr id="11" name="Shape 8"/>
          <p:cNvSpPr/>
          <p:nvPr/>
        </p:nvSpPr>
        <p:spPr>
          <a:xfrm>
            <a:off x="11897142" y="2488763"/>
            <a:ext cx="516850" cy="516850"/>
          </a:xfrm>
          <a:prstGeom prst="roundRect">
            <a:avLst>
              <a:gd name="adj" fmla="val 176918"/>
            </a:avLst>
          </a:prstGeom>
          <a:solidFill>
            <a:srgbClr val="4950BC"/>
          </a:solidFill>
          <a:ln/>
        </p:spPr>
        <p:txBody>
          <a:bodyPr/>
          <a:lstStyle/>
          <a:p>
            <a:endParaRPr lang="es-ES"/>
          </a:p>
        </p:txBody>
      </p:sp>
      <p:pic>
        <p:nvPicPr>
          <p:cNvPr id="12" name="Image 1" descr="preencoded.png"/>
          <p:cNvPicPr>
            <a:picLocks noChangeAspect="1"/>
          </p:cNvPicPr>
          <p:nvPr/>
        </p:nvPicPr>
        <p:blipFill>
          <a:blip r:embed="rId4"/>
          <a:stretch>
            <a:fillRect/>
          </a:stretch>
        </p:blipFill>
        <p:spPr>
          <a:xfrm>
            <a:off x="12052161" y="2617946"/>
            <a:ext cx="206693" cy="258366"/>
          </a:xfrm>
          <a:prstGeom prst="rect">
            <a:avLst/>
          </a:prstGeom>
        </p:spPr>
      </p:pic>
      <p:sp>
        <p:nvSpPr>
          <p:cNvPr id="13" name="Text 9"/>
          <p:cNvSpPr/>
          <p:nvPr/>
        </p:nvSpPr>
        <p:spPr>
          <a:xfrm>
            <a:off x="10471309" y="3177778"/>
            <a:ext cx="2782848" cy="26920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Amazon CloudFront (CDN)</a:t>
            </a:r>
            <a:endParaRPr lang="en-US" sz="1650" dirty="0"/>
          </a:p>
        </p:txBody>
      </p:sp>
      <p:sp>
        <p:nvSpPr>
          <p:cNvPr id="14" name="Text 10"/>
          <p:cNvSpPr/>
          <p:nvPr/>
        </p:nvSpPr>
        <p:spPr>
          <a:xfrm>
            <a:off x="10471309" y="3619262"/>
            <a:ext cx="3368516" cy="137814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Almacena en caché copias de tu contenido cerca de los usuarios. Un usuario en Madrid recibe el contenido desde un PoP en Madrid, no desde la región de Irlanda.</a:t>
            </a:r>
            <a:endParaRPr lang="en-US" sz="1350" dirty="0"/>
          </a:p>
        </p:txBody>
      </p:sp>
      <p:sp>
        <p:nvSpPr>
          <p:cNvPr id="15" name="Shape 11"/>
          <p:cNvSpPr/>
          <p:nvPr/>
        </p:nvSpPr>
        <p:spPr>
          <a:xfrm>
            <a:off x="10276165" y="5623203"/>
            <a:ext cx="3758803" cy="1894165"/>
          </a:xfrm>
          <a:prstGeom prst="roundRect">
            <a:avLst>
              <a:gd name="adj" fmla="val 5793"/>
            </a:avLst>
          </a:prstGeom>
          <a:solidFill>
            <a:srgbClr val="FFFFFF"/>
          </a:solidFill>
          <a:ln/>
        </p:spPr>
        <p:txBody>
          <a:bodyPr/>
          <a:lstStyle/>
          <a:p>
            <a:endParaRPr lang="es-ES"/>
          </a:p>
        </p:txBody>
      </p:sp>
      <p:sp>
        <p:nvSpPr>
          <p:cNvPr id="16" name="Shape 12"/>
          <p:cNvSpPr/>
          <p:nvPr/>
        </p:nvSpPr>
        <p:spPr>
          <a:xfrm>
            <a:off x="10276165" y="5600343"/>
            <a:ext cx="3758803" cy="91440"/>
          </a:xfrm>
          <a:prstGeom prst="roundRect">
            <a:avLst>
              <a:gd name="adj" fmla="val 79142"/>
            </a:avLst>
          </a:prstGeom>
          <a:solidFill>
            <a:srgbClr val="4950BC"/>
          </a:solidFill>
          <a:ln/>
        </p:spPr>
        <p:txBody>
          <a:bodyPr/>
          <a:lstStyle/>
          <a:p>
            <a:endParaRPr lang="es-ES"/>
          </a:p>
        </p:txBody>
      </p:sp>
      <p:sp>
        <p:nvSpPr>
          <p:cNvPr id="17" name="Shape 13"/>
          <p:cNvSpPr/>
          <p:nvPr/>
        </p:nvSpPr>
        <p:spPr>
          <a:xfrm>
            <a:off x="11897142" y="5364837"/>
            <a:ext cx="516850" cy="516850"/>
          </a:xfrm>
          <a:prstGeom prst="roundRect">
            <a:avLst>
              <a:gd name="adj" fmla="val 176918"/>
            </a:avLst>
          </a:prstGeom>
          <a:solidFill>
            <a:srgbClr val="4950BC"/>
          </a:solidFill>
          <a:ln/>
        </p:spPr>
        <p:txBody>
          <a:bodyPr/>
          <a:lstStyle/>
          <a:p>
            <a:endParaRPr lang="es-ES"/>
          </a:p>
        </p:txBody>
      </p:sp>
      <p:pic>
        <p:nvPicPr>
          <p:cNvPr id="18" name="Image 2" descr="preencoded.png"/>
          <p:cNvPicPr>
            <a:picLocks noChangeAspect="1"/>
          </p:cNvPicPr>
          <p:nvPr/>
        </p:nvPicPr>
        <p:blipFill>
          <a:blip r:embed="rId5"/>
          <a:stretch>
            <a:fillRect/>
          </a:stretch>
        </p:blipFill>
        <p:spPr>
          <a:xfrm>
            <a:off x="12052161" y="5494020"/>
            <a:ext cx="206693" cy="258366"/>
          </a:xfrm>
          <a:prstGeom prst="rect">
            <a:avLst/>
          </a:prstGeom>
        </p:spPr>
      </p:pic>
      <p:sp>
        <p:nvSpPr>
          <p:cNvPr id="19" name="Text 14"/>
          <p:cNvSpPr/>
          <p:nvPr/>
        </p:nvSpPr>
        <p:spPr>
          <a:xfrm>
            <a:off x="10471309" y="6053852"/>
            <a:ext cx="2529364" cy="269200"/>
          </a:xfrm>
          <a:prstGeom prst="rect">
            <a:avLst/>
          </a:prstGeom>
          <a:noFill/>
          <a:ln/>
        </p:spPr>
        <p:txBody>
          <a:bodyPr wrap="none" lIns="0" tIns="0" rIns="0" bIns="0" rtlCol="0" anchor="t"/>
          <a:lstStyle/>
          <a:p>
            <a:pPr marL="0" indent="0" algn="l">
              <a:lnSpc>
                <a:spcPts val="2100"/>
              </a:lnSpc>
              <a:buNone/>
            </a:pPr>
            <a:r>
              <a:rPr lang="en-US" sz="1650" b="1" dirty="0">
                <a:solidFill>
                  <a:srgbClr val="272525"/>
                </a:solidFill>
                <a:latin typeface="Inter Bold" pitchFamily="34" charset="0"/>
                <a:ea typeface="Inter Bold" pitchFamily="34" charset="-122"/>
                <a:cs typeface="Inter Bold" pitchFamily="34" charset="-120"/>
              </a:rPr>
              <a:t>Amazon Route 53 (DNS)</a:t>
            </a:r>
            <a:endParaRPr lang="en-US" sz="1650" dirty="0"/>
          </a:p>
        </p:txBody>
      </p:sp>
      <p:sp>
        <p:nvSpPr>
          <p:cNvPr id="20" name="Text 15"/>
          <p:cNvSpPr/>
          <p:nvPr/>
        </p:nvSpPr>
        <p:spPr>
          <a:xfrm>
            <a:off x="10471309" y="6495336"/>
            <a:ext cx="3368516" cy="8268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Resuelve las peticiones de DNS desde el PoP más cercano, acelerando la conexión inicial.</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0331" y="919520"/>
            <a:ext cx="13149739" cy="1322070"/>
          </a:xfrm>
          <a:prstGeom prst="rect">
            <a:avLst/>
          </a:prstGeom>
          <a:noFill/>
          <a:ln/>
        </p:spPr>
        <p:txBody>
          <a:bodyPr wrap="square" lIns="0" tIns="0" rIns="0" bIns="0" rtlCol="0" anchor="t"/>
          <a:lstStyle/>
          <a:p>
            <a:pPr marL="0" indent="0" algn="l">
              <a:lnSpc>
                <a:spcPts val="5200"/>
              </a:lnSpc>
              <a:buNone/>
            </a:pPr>
            <a:r>
              <a:rPr lang="en-US" sz="4150" b="1" dirty="0">
                <a:solidFill>
                  <a:srgbClr val="000000"/>
                </a:solidFill>
                <a:latin typeface="Inter Bold" pitchFamily="34" charset="0"/>
                <a:ea typeface="Inter Bold" pitchFamily="34" charset="-122"/>
                <a:cs typeface="Inter Bold" pitchFamily="34" charset="-120"/>
              </a:rPr>
              <a:t>Alcance de los Servicios: Global vs. Regional vs. Zonal</a:t>
            </a:r>
            <a:endParaRPr lang="en-US" sz="4150" dirty="0"/>
          </a:p>
        </p:txBody>
      </p:sp>
      <p:sp>
        <p:nvSpPr>
          <p:cNvPr id="3" name="Text 1"/>
          <p:cNvSpPr/>
          <p:nvPr/>
        </p:nvSpPr>
        <p:spPr>
          <a:xfrm>
            <a:off x="740331" y="2664619"/>
            <a:ext cx="13149739" cy="338495"/>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No todos los servicios de AWS operan de la misma manera en relación a la infraestructura global. Es crucial entender su alcance:</a:t>
            </a:r>
            <a:endParaRPr lang="en-US" sz="1650" dirty="0"/>
          </a:p>
        </p:txBody>
      </p:sp>
      <p:sp>
        <p:nvSpPr>
          <p:cNvPr id="4" name="Shape 2"/>
          <p:cNvSpPr/>
          <p:nvPr/>
        </p:nvSpPr>
        <p:spPr>
          <a:xfrm>
            <a:off x="740331" y="3241000"/>
            <a:ext cx="4242197" cy="4068961"/>
          </a:xfrm>
          <a:prstGeom prst="roundRect">
            <a:avLst>
              <a:gd name="adj" fmla="val 2184"/>
            </a:avLst>
          </a:prstGeom>
          <a:solidFill>
            <a:srgbClr val="DADBF1"/>
          </a:solidFill>
          <a:ln w="7620">
            <a:solidFill>
              <a:srgbClr val="C0C1D7"/>
            </a:solidFill>
            <a:prstDash val="solid"/>
          </a:ln>
        </p:spPr>
        <p:txBody>
          <a:bodyPr/>
          <a:lstStyle/>
          <a:p>
            <a:endParaRPr lang="es-ES"/>
          </a:p>
        </p:txBody>
      </p:sp>
      <p:sp>
        <p:nvSpPr>
          <p:cNvPr id="5" name="Text 3"/>
          <p:cNvSpPr/>
          <p:nvPr/>
        </p:nvSpPr>
        <p:spPr>
          <a:xfrm>
            <a:off x="959406" y="3460075"/>
            <a:ext cx="2644259" cy="33051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Servicios Globales</a:t>
            </a:r>
            <a:endParaRPr lang="en-US" sz="2050" dirty="0"/>
          </a:p>
        </p:txBody>
      </p:sp>
      <p:sp>
        <p:nvSpPr>
          <p:cNvPr id="6" name="Text 4"/>
          <p:cNvSpPr/>
          <p:nvPr/>
        </p:nvSpPr>
        <p:spPr>
          <a:xfrm>
            <a:off x="959406" y="3917513"/>
            <a:ext cx="3804047" cy="101548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Operan sin necesidad de seleccionar una región. Son únicos y universales en tu cuenta.</a:t>
            </a:r>
            <a:endParaRPr lang="en-US" sz="1650" dirty="0"/>
          </a:p>
        </p:txBody>
      </p:sp>
      <p:sp>
        <p:nvSpPr>
          <p:cNvPr id="7" name="Text 5"/>
          <p:cNvSpPr/>
          <p:nvPr/>
        </p:nvSpPr>
        <p:spPr>
          <a:xfrm>
            <a:off x="959406" y="5059918"/>
            <a:ext cx="3804047" cy="1015484"/>
          </a:xfrm>
          <a:prstGeom prst="rect">
            <a:avLst/>
          </a:prstGeom>
          <a:noFill/>
          <a:ln/>
        </p:spPr>
        <p:txBody>
          <a:bodyPr wrap="squar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Ejemplos:</a:t>
            </a:r>
            <a:r>
              <a:rPr lang="en-US" sz="1650" dirty="0">
                <a:solidFill>
                  <a:srgbClr val="272525"/>
                </a:solidFill>
                <a:latin typeface="Inter" pitchFamily="34" charset="0"/>
                <a:ea typeface="Inter" pitchFamily="34" charset="-122"/>
                <a:cs typeface="Inter" pitchFamily="34" charset="-120"/>
              </a:rPr>
              <a:t> IAM (usuarios y permisos son los mismos en todo el mundo), Route 53 (DNS es global), CloudFront.</a:t>
            </a:r>
            <a:endParaRPr lang="en-US" sz="1650" dirty="0"/>
          </a:p>
        </p:txBody>
      </p:sp>
      <p:sp>
        <p:nvSpPr>
          <p:cNvPr id="8" name="Shape 6"/>
          <p:cNvSpPr/>
          <p:nvPr/>
        </p:nvSpPr>
        <p:spPr>
          <a:xfrm>
            <a:off x="5193983" y="3241000"/>
            <a:ext cx="4242316" cy="4068961"/>
          </a:xfrm>
          <a:prstGeom prst="roundRect">
            <a:avLst>
              <a:gd name="adj" fmla="val 2184"/>
            </a:avLst>
          </a:prstGeom>
          <a:solidFill>
            <a:srgbClr val="DADBF1"/>
          </a:solidFill>
          <a:ln w="7620">
            <a:solidFill>
              <a:srgbClr val="C0C1D7"/>
            </a:solidFill>
            <a:prstDash val="solid"/>
          </a:ln>
        </p:spPr>
        <p:txBody>
          <a:bodyPr/>
          <a:lstStyle/>
          <a:p>
            <a:endParaRPr lang="es-ES"/>
          </a:p>
        </p:txBody>
      </p:sp>
      <p:sp>
        <p:nvSpPr>
          <p:cNvPr id="9" name="Text 7"/>
          <p:cNvSpPr/>
          <p:nvPr/>
        </p:nvSpPr>
        <p:spPr>
          <a:xfrm>
            <a:off x="5413057" y="3460075"/>
            <a:ext cx="2696051" cy="33051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Servicios Regionales</a:t>
            </a:r>
            <a:endParaRPr lang="en-US" sz="2050" dirty="0"/>
          </a:p>
        </p:txBody>
      </p:sp>
      <p:sp>
        <p:nvSpPr>
          <p:cNvPr id="10" name="Text 8"/>
          <p:cNvSpPr/>
          <p:nvPr/>
        </p:nvSpPr>
        <p:spPr>
          <a:xfrm>
            <a:off x="5413057" y="3917513"/>
            <a:ext cx="3804166" cy="1692473"/>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Se despliegan dentro de una región específica, pero están diseñados para replicarse o utilizar múltiples AZs automáticamente para alta disponibilidad.</a:t>
            </a:r>
            <a:endParaRPr lang="en-US" sz="1650" dirty="0"/>
          </a:p>
        </p:txBody>
      </p:sp>
      <p:sp>
        <p:nvSpPr>
          <p:cNvPr id="11" name="Text 9"/>
          <p:cNvSpPr/>
          <p:nvPr/>
        </p:nvSpPr>
        <p:spPr>
          <a:xfrm>
            <a:off x="5413057" y="5736908"/>
            <a:ext cx="3804166" cy="1353979"/>
          </a:xfrm>
          <a:prstGeom prst="rect">
            <a:avLst/>
          </a:prstGeom>
          <a:noFill/>
          <a:ln/>
        </p:spPr>
        <p:txBody>
          <a:bodyPr wrap="squar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Ejemplos:</a:t>
            </a:r>
            <a:r>
              <a:rPr lang="en-US" sz="1650" dirty="0">
                <a:solidFill>
                  <a:srgbClr val="272525"/>
                </a:solidFill>
                <a:latin typeface="Inter" pitchFamily="34" charset="0"/>
                <a:ea typeface="Inter" pitchFamily="34" charset="-122"/>
                <a:cs typeface="Inter" pitchFamily="34" charset="-120"/>
              </a:rPr>
              <a:t> Amazon S3 (los buckets se crean en una región, pero los datos son altamente duraderos), Amazon DynamoDB.</a:t>
            </a:r>
            <a:endParaRPr lang="en-US" sz="1650" dirty="0"/>
          </a:p>
        </p:txBody>
      </p:sp>
      <p:sp>
        <p:nvSpPr>
          <p:cNvPr id="12" name="Shape 10"/>
          <p:cNvSpPr/>
          <p:nvPr/>
        </p:nvSpPr>
        <p:spPr>
          <a:xfrm>
            <a:off x="9647753" y="3241000"/>
            <a:ext cx="4242197" cy="4068961"/>
          </a:xfrm>
          <a:prstGeom prst="roundRect">
            <a:avLst>
              <a:gd name="adj" fmla="val 2184"/>
            </a:avLst>
          </a:prstGeom>
          <a:solidFill>
            <a:srgbClr val="DADBF1"/>
          </a:solidFill>
          <a:ln w="7620">
            <a:solidFill>
              <a:srgbClr val="C0C1D7"/>
            </a:solidFill>
            <a:prstDash val="solid"/>
          </a:ln>
        </p:spPr>
        <p:txBody>
          <a:bodyPr/>
          <a:lstStyle/>
          <a:p>
            <a:endParaRPr lang="es-ES"/>
          </a:p>
        </p:txBody>
      </p:sp>
      <p:sp>
        <p:nvSpPr>
          <p:cNvPr id="13" name="Text 11"/>
          <p:cNvSpPr/>
          <p:nvPr/>
        </p:nvSpPr>
        <p:spPr>
          <a:xfrm>
            <a:off x="9866828" y="3460075"/>
            <a:ext cx="2644259" cy="330517"/>
          </a:xfrm>
          <a:prstGeom prst="rect">
            <a:avLst/>
          </a:prstGeom>
          <a:noFill/>
          <a:ln/>
        </p:spPr>
        <p:txBody>
          <a:bodyPr wrap="none" lIns="0" tIns="0" rIns="0" bIns="0" rtlCol="0" anchor="t"/>
          <a:lstStyle/>
          <a:p>
            <a:pPr marL="0" indent="0" algn="l">
              <a:lnSpc>
                <a:spcPts val="2600"/>
              </a:lnSpc>
              <a:buNone/>
            </a:pPr>
            <a:r>
              <a:rPr lang="en-US" sz="2050" b="1" dirty="0">
                <a:solidFill>
                  <a:srgbClr val="272525"/>
                </a:solidFill>
                <a:latin typeface="Inter Bold" pitchFamily="34" charset="0"/>
                <a:ea typeface="Inter Bold" pitchFamily="34" charset="-122"/>
                <a:cs typeface="Inter Bold" pitchFamily="34" charset="-120"/>
              </a:rPr>
              <a:t>Servicios Zonales</a:t>
            </a:r>
            <a:endParaRPr lang="en-US" sz="2050" dirty="0"/>
          </a:p>
        </p:txBody>
      </p:sp>
      <p:sp>
        <p:nvSpPr>
          <p:cNvPr id="14" name="Text 12"/>
          <p:cNvSpPr/>
          <p:nvPr/>
        </p:nvSpPr>
        <p:spPr>
          <a:xfrm>
            <a:off x="9866828" y="3917513"/>
            <a:ext cx="3804047" cy="135397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Se despliegan en una AZ específica. Si esa AZ falla, el recurso falla. Eres responsable de diseñar la redundancia entre AZs.</a:t>
            </a:r>
            <a:endParaRPr lang="en-US" sz="1650" dirty="0"/>
          </a:p>
        </p:txBody>
      </p:sp>
      <p:sp>
        <p:nvSpPr>
          <p:cNvPr id="15" name="Text 13"/>
          <p:cNvSpPr/>
          <p:nvPr/>
        </p:nvSpPr>
        <p:spPr>
          <a:xfrm>
            <a:off x="9866828" y="5398413"/>
            <a:ext cx="3804047" cy="1015484"/>
          </a:xfrm>
          <a:prstGeom prst="rect">
            <a:avLst/>
          </a:prstGeom>
          <a:noFill/>
          <a:ln/>
        </p:spPr>
        <p:txBody>
          <a:bodyPr wrap="squar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Ejemplo:</a:t>
            </a:r>
            <a:r>
              <a:rPr lang="en-US" sz="1650" dirty="0">
                <a:solidFill>
                  <a:srgbClr val="272525"/>
                </a:solidFill>
                <a:latin typeface="Inter" pitchFamily="34" charset="0"/>
                <a:ea typeface="Inter" pitchFamily="34" charset="-122"/>
                <a:cs typeface="Inter" pitchFamily="34" charset="-120"/>
              </a:rPr>
              <a:t> Amazon EC2 (una instancia de máquina virtual se lanza en una AZ concreta de una región).</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510093"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Modelo de Responsabilidad Compartida</a:t>
            </a:r>
            <a:endParaRPr lang="en-US" sz="2200" dirty="0"/>
          </a:p>
        </p:txBody>
      </p:sp>
      <p:sp>
        <p:nvSpPr>
          <p:cNvPr id="3" name="Text 1"/>
          <p:cNvSpPr/>
          <p:nvPr/>
        </p:nvSpPr>
        <p:spPr>
          <a:xfrm>
            <a:off x="396835" y="1140023"/>
            <a:ext cx="1417558" cy="177165"/>
          </a:xfrm>
          <a:prstGeom prst="rect">
            <a:avLst/>
          </a:prstGeom>
          <a:noFill/>
          <a:ln/>
        </p:spPr>
        <p:txBody>
          <a:bodyPr wrap="none" lIns="0" tIns="0" rIns="0" bIns="0" rtlCol="0" anchor="t"/>
          <a:lstStyle/>
          <a:p>
            <a:pPr marL="0" indent="0" algn="l">
              <a:lnSpc>
                <a:spcPts val="1350"/>
              </a:lnSpc>
              <a:buNone/>
            </a:pPr>
            <a:r>
              <a:rPr lang="en-US" sz="2800" b="1" dirty="0">
                <a:solidFill>
                  <a:srgbClr val="000000"/>
                </a:solidFill>
                <a:latin typeface="Inter Bold" pitchFamily="34" charset="0"/>
                <a:ea typeface="Inter Bold" pitchFamily="34" charset="-122"/>
                <a:cs typeface="Inter Bold" pitchFamily="34" charset="-120"/>
              </a:rPr>
              <a:t>Concepto Central</a:t>
            </a:r>
            <a:endParaRPr lang="en-US" sz="2800" dirty="0"/>
          </a:p>
        </p:txBody>
      </p:sp>
      <p:sp>
        <p:nvSpPr>
          <p:cNvPr id="4" name="Text 2"/>
          <p:cNvSpPr/>
          <p:nvPr/>
        </p:nvSpPr>
        <p:spPr>
          <a:xfrm>
            <a:off x="396835" y="1430536"/>
            <a:ext cx="6780014" cy="362903"/>
          </a:xfrm>
          <a:prstGeom prst="rect">
            <a:avLst/>
          </a:prstGeom>
          <a:noFill/>
          <a:ln/>
        </p:spPr>
        <p:txBody>
          <a:bodyPr wrap="square" lIns="0" tIns="0" rIns="0" bIns="0" rtlCol="0" anchor="t"/>
          <a:lstStyle/>
          <a:p>
            <a:pPr marL="0" indent="0" algn="l">
              <a:buNone/>
            </a:pPr>
            <a:r>
              <a:rPr lang="en-US" sz="1600" dirty="0">
                <a:solidFill>
                  <a:srgbClr val="272525"/>
                </a:solidFill>
                <a:latin typeface="Inter" pitchFamily="34" charset="0"/>
                <a:ea typeface="Inter" pitchFamily="34" charset="-122"/>
                <a:cs typeface="Inter" pitchFamily="34" charset="-120"/>
              </a:rPr>
              <a:t>La seguridad en la nube no es una responsabilidad exclusiva del proveedor; es un </a:t>
            </a:r>
            <a:r>
              <a:rPr lang="en-US" sz="1600" b="1" dirty="0">
                <a:solidFill>
                  <a:srgbClr val="4950BC"/>
                </a:solidFill>
                <a:latin typeface="Inter" pitchFamily="34" charset="0"/>
                <a:ea typeface="Inter" pitchFamily="34" charset="-122"/>
                <a:cs typeface="Inter" pitchFamily="34" charset="-120"/>
              </a:rPr>
              <a:t>acuerdo compartido</a:t>
            </a:r>
            <a:r>
              <a:rPr lang="en-US" sz="1600" dirty="0">
                <a:solidFill>
                  <a:srgbClr val="272525"/>
                </a:solidFill>
                <a:latin typeface="Inter" pitchFamily="34" charset="0"/>
                <a:ea typeface="Inter" pitchFamily="34" charset="-122"/>
                <a:cs typeface="Inter" pitchFamily="34" charset="-120"/>
              </a:rPr>
              <a:t> entre el proveedor (AWS, Google, Microsoft) y tú, el cliente.</a:t>
            </a:r>
            <a:endParaRPr lang="en-US" sz="1600" dirty="0"/>
          </a:p>
        </p:txBody>
      </p:sp>
      <p:sp>
        <p:nvSpPr>
          <p:cNvPr id="5" name="Text 3"/>
          <p:cNvSpPr/>
          <p:nvPr/>
        </p:nvSpPr>
        <p:spPr>
          <a:xfrm>
            <a:off x="396835" y="2275086"/>
            <a:ext cx="1417558" cy="177165"/>
          </a:xfrm>
          <a:prstGeom prst="rect">
            <a:avLst/>
          </a:prstGeom>
          <a:noFill/>
          <a:ln/>
        </p:spPr>
        <p:txBody>
          <a:bodyPr wrap="none" lIns="0" tIns="0" rIns="0" bIns="0" rtlCol="0" anchor="t"/>
          <a:lstStyle/>
          <a:p>
            <a:pPr marL="0" indent="0" algn="l">
              <a:lnSpc>
                <a:spcPts val="1350"/>
              </a:lnSpc>
              <a:buNone/>
            </a:pPr>
            <a:r>
              <a:rPr lang="en-US" sz="2800" b="1" dirty="0">
                <a:solidFill>
                  <a:srgbClr val="000000"/>
                </a:solidFill>
                <a:latin typeface="Inter Bold" pitchFamily="34" charset="0"/>
                <a:ea typeface="Inter Bold" pitchFamily="34" charset="-122"/>
                <a:cs typeface="Inter Bold" pitchFamily="34" charset="-120"/>
              </a:rPr>
              <a:t>Analogía</a:t>
            </a:r>
            <a:endParaRPr lang="en-US" sz="2800" dirty="0"/>
          </a:p>
        </p:txBody>
      </p:sp>
      <p:sp>
        <p:nvSpPr>
          <p:cNvPr id="6" name="Text 4"/>
          <p:cNvSpPr/>
          <p:nvPr/>
        </p:nvSpPr>
        <p:spPr>
          <a:xfrm>
            <a:off x="396835" y="2603698"/>
            <a:ext cx="6780014" cy="544354"/>
          </a:xfrm>
          <a:prstGeom prst="rect">
            <a:avLst/>
          </a:prstGeom>
          <a:noFill/>
          <a:ln/>
        </p:spPr>
        <p:txBody>
          <a:bodyPr wrap="square" lIns="0" tIns="0" rIns="0" bIns="0" rtlCol="0" anchor="t"/>
          <a:lstStyle/>
          <a:p>
            <a:pPr marL="0" indent="0" algn="l">
              <a:buNone/>
            </a:pPr>
            <a:r>
              <a:rPr lang="en-US" sz="1600" dirty="0">
                <a:solidFill>
                  <a:srgbClr val="272525"/>
                </a:solidFill>
                <a:latin typeface="Inter" pitchFamily="34" charset="0"/>
                <a:ea typeface="Inter" pitchFamily="34" charset="-122"/>
                <a:cs typeface="Inter" pitchFamily="34" charset="-120"/>
              </a:rPr>
              <a:t>AWS te alquila una casa increíblemente segura (con muros de hormigón, alarma perimetral y guardias). Ellos se encargan de la seguridad </a:t>
            </a:r>
            <a:r>
              <a:rPr lang="en-US" sz="1600" b="1" dirty="0">
                <a:solidFill>
                  <a:srgbClr val="272525"/>
                </a:solidFill>
                <a:latin typeface="Inter" pitchFamily="34" charset="0"/>
                <a:ea typeface="Inter" pitchFamily="34" charset="-122"/>
                <a:cs typeface="Inter" pitchFamily="34" charset="-120"/>
              </a:rPr>
              <a:t>DEL</a:t>
            </a:r>
            <a:r>
              <a:rPr lang="en-US" sz="1600" dirty="0">
                <a:solidFill>
                  <a:srgbClr val="272525"/>
                </a:solidFill>
                <a:latin typeface="Inter" pitchFamily="34" charset="0"/>
                <a:ea typeface="Inter" pitchFamily="34" charset="-122"/>
                <a:cs typeface="Inter" pitchFamily="34" charset="-120"/>
              </a:rPr>
              <a:t> edificio. Pero tú eres responsable de cerrar la puerta con llave, no dejar las ventanas abiertas y decidir a quién le das una copia de la llave. Esa es la seguridad </a:t>
            </a:r>
            <a:r>
              <a:rPr lang="en-US" sz="1600" b="1" dirty="0">
                <a:solidFill>
                  <a:srgbClr val="272525"/>
                </a:solidFill>
                <a:latin typeface="Inter" pitchFamily="34" charset="0"/>
                <a:ea typeface="Inter" pitchFamily="34" charset="-122"/>
                <a:cs typeface="Inter" pitchFamily="34" charset="-120"/>
              </a:rPr>
              <a:t>EN</a:t>
            </a:r>
            <a:r>
              <a:rPr lang="en-US" sz="1600" dirty="0">
                <a:solidFill>
                  <a:srgbClr val="272525"/>
                </a:solidFill>
                <a:latin typeface="Inter" pitchFamily="34" charset="0"/>
                <a:ea typeface="Inter" pitchFamily="34" charset="-122"/>
                <a:cs typeface="Inter" pitchFamily="34" charset="-120"/>
              </a:rPr>
              <a:t> la casa.</a:t>
            </a:r>
            <a:endParaRPr lang="en-US" sz="1600" dirty="0"/>
          </a:p>
        </p:txBody>
      </p:sp>
      <p:sp>
        <p:nvSpPr>
          <p:cNvPr id="7" name="Text 5"/>
          <p:cNvSpPr/>
          <p:nvPr/>
        </p:nvSpPr>
        <p:spPr>
          <a:xfrm>
            <a:off x="7461171" y="949523"/>
            <a:ext cx="6780014" cy="977979"/>
          </a:xfrm>
          <a:prstGeom prst="rect">
            <a:avLst/>
          </a:prstGeom>
          <a:noFill/>
          <a:ln/>
        </p:spPr>
        <p:txBody>
          <a:bodyPr wrap="square" lIns="0" tIns="0" rIns="0" bIns="0" rtlCol="0" anchor="t"/>
          <a:lstStyle/>
          <a:p>
            <a:pPr marL="0" indent="0" algn="l">
              <a:lnSpc>
                <a:spcPts val="3850"/>
              </a:lnSpc>
              <a:buNone/>
            </a:pPr>
            <a:r>
              <a:rPr lang="en-US" sz="3050" b="1" dirty="0">
                <a:solidFill>
                  <a:srgbClr val="000000"/>
                </a:solidFill>
                <a:latin typeface="Inter Bold" pitchFamily="34" charset="0"/>
                <a:ea typeface="Inter Bold" pitchFamily="34" charset="-122"/>
                <a:cs typeface="Inter Bold" pitchFamily="34" charset="-120"/>
              </a:rPr>
              <a:t>AWS es responsable de la seguridad </a:t>
            </a:r>
            <a:r>
              <a:rPr lang="en-US" sz="3050" b="1" dirty="0">
                <a:solidFill>
                  <a:srgbClr val="4950BC"/>
                </a:solidFill>
                <a:latin typeface="Inter Bold" pitchFamily="34" charset="0"/>
                <a:ea typeface="Inter Bold" pitchFamily="34" charset="-122"/>
                <a:cs typeface="Inter Bold" pitchFamily="34" charset="-120"/>
              </a:rPr>
              <a:t>DEL</a:t>
            </a:r>
            <a:r>
              <a:rPr lang="en-US" sz="3050" b="1" dirty="0">
                <a:solidFill>
                  <a:srgbClr val="000000"/>
                </a:solidFill>
                <a:latin typeface="Inter Bold" pitchFamily="34" charset="0"/>
                <a:ea typeface="Inter Bold" pitchFamily="34" charset="-122"/>
                <a:cs typeface="Inter Bold" pitchFamily="34" charset="-120"/>
              </a:rPr>
              <a:t> cloud.</a:t>
            </a:r>
            <a:endParaRPr lang="en-US" sz="3050" dirty="0"/>
          </a:p>
        </p:txBody>
      </p:sp>
      <p:sp>
        <p:nvSpPr>
          <p:cNvPr id="8" name="Text 6"/>
          <p:cNvSpPr/>
          <p:nvPr/>
        </p:nvSpPr>
        <p:spPr>
          <a:xfrm>
            <a:off x="7461171" y="2040850"/>
            <a:ext cx="6780014" cy="362903"/>
          </a:xfrm>
          <a:prstGeom prst="rect">
            <a:avLst/>
          </a:prstGeom>
          <a:noFill/>
          <a:ln/>
        </p:spPr>
        <p:txBody>
          <a:bodyPr wrap="square" lIns="0" tIns="0" rIns="0" bIns="0" rtlCol="0" anchor="t"/>
          <a:lstStyle/>
          <a:p>
            <a:pPr marL="0" indent="0" algn="l">
              <a:lnSpc>
                <a:spcPts val="1400"/>
              </a:lnSpc>
              <a:buNone/>
            </a:pPr>
            <a:endParaRPr lang="en-US" sz="850" dirty="0"/>
          </a:p>
        </p:txBody>
      </p:sp>
      <p:sp>
        <p:nvSpPr>
          <p:cNvPr id="9" name="Text 7"/>
          <p:cNvSpPr/>
          <p:nvPr/>
        </p:nvSpPr>
        <p:spPr>
          <a:xfrm>
            <a:off x="7461171" y="2517100"/>
            <a:ext cx="6780014" cy="977979"/>
          </a:xfrm>
          <a:prstGeom prst="rect">
            <a:avLst/>
          </a:prstGeom>
          <a:noFill/>
          <a:ln/>
        </p:spPr>
        <p:txBody>
          <a:bodyPr wrap="square" lIns="0" tIns="0" rIns="0" bIns="0" rtlCol="0" anchor="t"/>
          <a:lstStyle/>
          <a:p>
            <a:pPr marL="0" indent="0" algn="l">
              <a:lnSpc>
                <a:spcPts val="3850"/>
              </a:lnSpc>
              <a:buNone/>
            </a:pPr>
            <a:r>
              <a:rPr lang="en-US" sz="3050" b="1" dirty="0">
                <a:solidFill>
                  <a:srgbClr val="000000"/>
                </a:solidFill>
                <a:latin typeface="Inter Bold" pitchFamily="34" charset="0"/>
                <a:ea typeface="Inter Bold" pitchFamily="34" charset="-122"/>
                <a:cs typeface="Inter Bold" pitchFamily="34" charset="-120"/>
              </a:rPr>
              <a:t>Tú eres responsable de la seguridad </a:t>
            </a:r>
            <a:r>
              <a:rPr lang="en-US" sz="3050" b="1" dirty="0">
                <a:solidFill>
                  <a:srgbClr val="4950BC"/>
                </a:solidFill>
                <a:latin typeface="Inter Bold" pitchFamily="34" charset="0"/>
                <a:ea typeface="Inter Bold" pitchFamily="34" charset="-122"/>
                <a:cs typeface="Inter Bold" pitchFamily="34" charset="-120"/>
              </a:rPr>
              <a:t>EN</a:t>
            </a:r>
            <a:r>
              <a:rPr lang="en-US" sz="3050" b="1" dirty="0">
                <a:solidFill>
                  <a:srgbClr val="000000"/>
                </a:solidFill>
                <a:latin typeface="Inter Bold" pitchFamily="34" charset="0"/>
                <a:ea typeface="Inter Bold" pitchFamily="34" charset="-122"/>
                <a:cs typeface="Inter Bold" pitchFamily="34" charset="-120"/>
              </a:rPr>
              <a:t> el cloud.</a:t>
            </a:r>
            <a:endParaRPr lang="en-US" sz="3050" dirty="0"/>
          </a:p>
        </p:txBody>
      </p:sp>
      <p:pic>
        <p:nvPicPr>
          <p:cNvPr id="10" name="Image 0" descr="preencoded.png"/>
          <p:cNvPicPr>
            <a:picLocks noChangeAspect="1"/>
          </p:cNvPicPr>
          <p:nvPr/>
        </p:nvPicPr>
        <p:blipFill>
          <a:blip r:embed="rId3"/>
          <a:stretch>
            <a:fillRect/>
          </a:stretch>
        </p:blipFill>
        <p:spPr>
          <a:xfrm>
            <a:off x="7461171" y="3622596"/>
            <a:ext cx="6780014" cy="67800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TotalTime>
  <Words>3795</Words>
  <Application>Microsoft Office PowerPoint</Application>
  <PresentationFormat>Personalizado</PresentationFormat>
  <Paragraphs>322</Paragraphs>
  <Slides>30</Slides>
  <Notes>30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Consolas</vt:lpstr>
      <vt:lpstr>Inter</vt:lpstr>
      <vt:lpstr>Inter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VIRGILIO GILART IGLESIAS</cp:lastModifiedBy>
  <cp:revision>6</cp:revision>
  <dcterms:created xsi:type="dcterms:W3CDTF">2025-08-22T15:30:26Z</dcterms:created>
  <dcterms:modified xsi:type="dcterms:W3CDTF">2025-09-16T23:17:19Z</dcterms:modified>
</cp:coreProperties>
</file>